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01" r:id="rId2"/>
    <p:sldId id="261" r:id="rId3"/>
    <p:sldId id="262" r:id="rId4"/>
    <p:sldId id="263" r:id="rId5"/>
    <p:sldId id="414" r:id="rId6"/>
    <p:sldId id="419" r:id="rId7"/>
    <p:sldId id="420" r:id="rId8"/>
    <p:sldId id="424" r:id="rId9"/>
    <p:sldId id="425" r:id="rId10"/>
    <p:sldId id="426" r:id="rId11"/>
    <p:sldId id="430" r:id="rId12"/>
    <p:sldId id="421" r:id="rId13"/>
    <p:sldId id="428" r:id="rId14"/>
    <p:sldId id="446" r:id="rId15"/>
    <p:sldId id="447" r:id="rId16"/>
    <p:sldId id="429" r:id="rId17"/>
    <p:sldId id="431" r:id="rId18"/>
    <p:sldId id="440" r:id="rId19"/>
    <p:sldId id="441" r:id="rId20"/>
    <p:sldId id="432" r:id="rId21"/>
    <p:sldId id="433" r:id="rId22"/>
    <p:sldId id="444" r:id="rId23"/>
    <p:sldId id="435" r:id="rId24"/>
    <p:sldId id="434" r:id="rId25"/>
    <p:sldId id="436" r:id="rId26"/>
    <p:sldId id="438" r:id="rId27"/>
    <p:sldId id="439" r:id="rId28"/>
    <p:sldId id="448" r:id="rId29"/>
    <p:sldId id="445" r:id="rId30"/>
    <p:sldId id="442" r:id="rId31"/>
    <p:sldId id="437" r:id="rId32"/>
    <p:sldId id="443" r:id="rId33"/>
    <p:sldId id="449" r:id="rId34"/>
  </p:sldIdLst>
  <p:sldSz cx="9144000" cy="6858000" type="screen4x3"/>
  <p:notesSz cx="6781800" cy="9918700"/>
  <p:defaultTextStyle>
    <a:defPPr>
      <a:defRPr lang="nl-NL"/>
    </a:defPPr>
    <a:lvl1pPr algn="ctr" rtl="0" fontAlgn="base">
      <a:spcBef>
        <a:spcPct val="0"/>
      </a:spcBef>
      <a:spcAft>
        <a:spcPct val="0"/>
      </a:spcAft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2"/>
        </a:solidFill>
        <a:latin typeface="Courier New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00"/>
    <a:srgbClr val="009900"/>
    <a:srgbClr val="996633"/>
    <a:srgbClr val="CC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ijl, thema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10" autoAdjust="0"/>
    <p:restoredTop sz="80714" autoAdjust="0"/>
  </p:normalViewPr>
  <p:slideViewPr>
    <p:cSldViewPr>
      <p:cViewPr>
        <p:scale>
          <a:sx n="75" d="100"/>
          <a:sy n="75" d="100"/>
        </p:scale>
        <p:origin x="-13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892" y="-102"/>
      </p:cViewPr>
      <p:guideLst>
        <p:guide orient="horz" pos="3124"/>
        <p:guide pos="21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Times New Roman" pitchFamily="18" charset="0"/>
              </a:defRPr>
            </a:lvl1pPr>
          </a:lstStyle>
          <a:p>
            <a:pPr>
              <a:defRPr/>
            </a:pPr>
            <a:fld id="{E791A22E-815F-4F5D-BE38-24990FA054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AD14D3C-8728-4772-8853-FF87B58D5D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92C3FC-3747-4EF5-A55A-9473367FC33D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5038" y="766763"/>
            <a:ext cx="4895850" cy="3671887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745038"/>
            <a:ext cx="4940300" cy="4440237"/>
          </a:xfrm>
          <a:noFill/>
          <a:ln/>
        </p:spPr>
        <p:txBody>
          <a:bodyPr/>
          <a:lstStyle/>
          <a:p>
            <a:pPr eaLnBrk="1" hangingPunct="1"/>
            <a:endParaRPr lang="nl-B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Collections.sort</a:t>
            </a:r>
            <a:r>
              <a:rPr lang="nl-BE" dirty="0" smtClean="0"/>
              <a:t>(</a:t>
            </a:r>
            <a:r>
              <a:rPr lang="nl-BE" baseline="0" dirty="0" smtClean="0"/>
              <a:t>) erin bakken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String</a:t>
            </a:r>
            <a:r>
              <a:rPr lang="nl-BE" dirty="0" smtClean="0"/>
              <a:t> is </a:t>
            </a:r>
            <a:r>
              <a:rPr lang="nl-BE" dirty="0" err="1" smtClean="0"/>
              <a:t>Final</a:t>
            </a:r>
            <a:r>
              <a:rPr lang="nl-BE" dirty="0" smtClean="0"/>
              <a:t>,</a:t>
            </a:r>
            <a:r>
              <a:rPr lang="nl-BE" baseline="0" dirty="0" smtClean="0"/>
              <a:t> has </a:t>
            </a:r>
            <a:r>
              <a:rPr lang="nl-BE" baseline="0" dirty="0" err="1" smtClean="0"/>
              <a:t>compareTo</a:t>
            </a:r>
            <a:r>
              <a:rPr lang="nl-BE" baseline="0" dirty="0" smtClean="0"/>
              <a:t> (</a:t>
            </a:r>
            <a:r>
              <a:rPr lang="nl-BE" baseline="0" dirty="0" err="1" smtClean="0"/>
              <a:t>alphabetical</a:t>
            </a:r>
            <a:r>
              <a:rPr lang="nl-BE" baseline="0" dirty="0" smtClean="0"/>
              <a:t> order)</a:t>
            </a:r>
            <a:endParaRPr lang="nl-BE" dirty="0" smtClean="0"/>
          </a:p>
          <a:p>
            <a:r>
              <a:rPr lang="nl-BE" dirty="0" err="1" smtClean="0"/>
              <a:t>Cannot</a:t>
            </a:r>
            <a:r>
              <a:rPr lang="nl-BE" baseline="0" dirty="0" smtClean="0"/>
              <a:t> </a:t>
            </a:r>
            <a:r>
              <a:rPr lang="nl-BE" baseline="0" dirty="0" err="1" smtClean="0"/>
              <a:t>be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overridden</a:t>
            </a:r>
            <a:endParaRPr lang="nl-BE" baseline="0" dirty="0" smtClean="0"/>
          </a:p>
          <a:p>
            <a:endParaRPr lang="nl-BE" baseline="0" dirty="0" smtClean="0"/>
          </a:p>
          <a:p>
            <a:r>
              <a:rPr lang="nl-BE" baseline="0" dirty="0" err="1" smtClean="0"/>
              <a:t>If</a:t>
            </a:r>
            <a:r>
              <a:rPr lang="nl-BE" baseline="0" dirty="0" smtClean="0"/>
              <a:t> </a:t>
            </a:r>
            <a:r>
              <a:rPr lang="nl-BE" baseline="0" dirty="0" err="1" smtClean="0"/>
              <a:t>you</a:t>
            </a:r>
            <a:r>
              <a:rPr lang="nl-BE" baseline="0" dirty="0" smtClean="0"/>
              <a:t> want </a:t>
            </a:r>
            <a:r>
              <a:rPr lang="nl-BE" baseline="0" dirty="0" err="1" smtClean="0"/>
              <a:t>other</a:t>
            </a:r>
            <a:r>
              <a:rPr lang="nl-BE" baseline="0" dirty="0" smtClean="0"/>
              <a:t> </a:t>
            </a:r>
            <a:r>
              <a:rPr lang="nl-BE" baseline="0" dirty="0" err="1" smtClean="0"/>
              <a:t>sorting</a:t>
            </a:r>
            <a:r>
              <a:rPr lang="nl-BE" baseline="0" dirty="0" smtClean="0"/>
              <a:t> =&gt; </a:t>
            </a:r>
            <a:r>
              <a:rPr lang="nl-BE" baseline="0" dirty="0" err="1" smtClean="0"/>
              <a:t>Comparator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Source</a:t>
            </a:r>
            <a:r>
              <a:rPr lang="nl-BE" dirty="0" smtClean="0"/>
              <a:t>: http://java.sun.com/javase/6/docs/technotes/guides/collections/overview.html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23</a:t>
            </a:fld>
            <a:endParaRPr 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24</a:t>
            </a:fld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25</a:t>
            </a:fld>
            <a:endParaRPr lang="nl-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26</a:t>
            </a:fld>
            <a:endParaRPr lang="nl-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27</a:t>
            </a:fld>
            <a:endParaRPr lang="nl-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28</a:t>
            </a:fld>
            <a:endParaRPr lang="nl-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29</a:t>
            </a:fld>
            <a:endParaRPr lang="nl-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30</a:t>
            </a:fld>
            <a:endParaRPr lang="nl-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31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33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D14D3C-8728-4772-8853-FF87B58D5D4D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C52EA-5396-47BB-8AC4-901561B284E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95F73-EB3D-43AE-8F44-E2EBFD254C7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748C-4B5C-41A2-A8C7-FCA94A2F1EB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nl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C3EF5-536C-42C3-915D-4C9EEBC893D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nl-B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27298-4418-4D9D-91E5-4B056A28FE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F6A0D-2151-426B-A936-83D4E6FADBD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C9AED-56A5-453C-A4C9-74ADDBBA6D6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50193-0A41-460B-AC4A-4B649593CC4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690BB-13EF-44AA-A3CD-A4861A7DFA2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F9BB0-9172-42E0-9556-EEA51CD0078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83BB0-770C-414D-B856-2D6FA2133C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8D751-7CFE-4813-A870-AAC432786EC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D41D7-8872-4A09-AA52-9FA6678EC0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34139B2-DC74-4D86-B812-D3E037A54D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 flipH="1">
            <a:off x="304800" y="357188"/>
            <a:ext cx="6797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BE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533400" y="152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BE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560388" y="6251575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BE"/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331788" y="6632575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nl-BE"/>
          </a:p>
        </p:txBody>
      </p:sp>
      <p:sp>
        <p:nvSpPr>
          <p:cNvPr id="1035" name="Text Box 11"/>
          <p:cNvSpPr txBox="1">
            <a:spLocks noChangeArrowheads="1"/>
          </p:cNvSpPr>
          <p:nvPr userDrawn="1"/>
        </p:nvSpPr>
        <p:spPr bwMode="auto">
          <a:xfrm>
            <a:off x="8459788" y="6453188"/>
            <a:ext cx="441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fld id="{0F1E1EEB-3D09-4B04-933A-5821982B8FF5}" type="slidenum">
              <a:rPr lang="nl-NL" sz="1000" i="0">
                <a:solidFill>
                  <a:schemeClr val="bg2"/>
                </a:solidFill>
                <a:latin typeface="Trebuchet MS" pitchFamily="34" charset="0"/>
              </a:rPr>
              <a:pPr algn="r">
                <a:defRPr/>
              </a:pPr>
              <a:t>‹nr.›</a:t>
            </a:fld>
            <a:endParaRPr lang="nl-NL" sz="1000" i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611188" y="115888"/>
            <a:ext cx="127791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nl-BE" sz="1000" i="0" dirty="0" smtClean="0">
                <a:solidFill>
                  <a:schemeClr val="bg2"/>
                </a:solidFill>
                <a:latin typeface="Trebuchet MS" pitchFamily="34" charset="0"/>
              </a:rPr>
              <a:t>De Smet Alexander</a:t>
            </a:r>
            <a:endParaRPr lang="nl-NL" sz="1000" i="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4284663" y="115888"/>
            <a:ext cx="2798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nl-BE" sz="1000" i="0" dirty="0">
                <a:solidFill>
                  <a:schemeClr val="tx1"/>
                </a:solidFill>
                <a:latin typeface="Trebuchet MS" pitchFamily="34" charset="0"/>
              </a:rPr>
              <a:t>Java </a:t>
            </a:r>
            <a:r>
              <a:rPr lang="nl-BE" sz="1000" i="0" dirty="0" err="1">
                <a:solidFill>
                  <a:schemeClr val="tx1"/>
                </a:solidFill>
                <a:latin typeface="Trebuchet MS" pitchFamily="34" charset="0"/>
              </a:rPr>
              <a:t>Collections</a:t>
            </a:r>
            <a:r>
              <a:rPr lang="nl-BE" sz="1000" i="0" dirty="0">
                <a:solidFill>
                  <a:schemeClr val="tx1"/>
                </a:solidFill>
                <a:latin typeface="Trebuchet MS" pitchFamily="34" charset="0"/>
              </a:rPr>
              <a:t> Framework</a:t>
            </a:r>
            <a:endParaRPr lang="nl-NL" sz="1000" i="0" dirty="0">
              <a:solidFill>
                <a:schemeClr val="tx1"/>
              </a:solidFill>
              <a:latin typeface="Trebuchet MS" pitchFamily="34" charset="0"/>
            </a:endParaRPr>
          </a:p>
        </p:txBody>
      </p:sp>
      <p:pic>
        <p:nvPicPr>
          <p:cNvPr id="2" name="Picture 4" descr="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39000" y="0"/>
            <a:ext cx="1905000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750" y="836613"/>
            <a:ext cx="7843838" cy="3168650"/>
          </a:xfrm>
          <a:noFill/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Programming</a:t>
            </a: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JAVA</a:t>
            </a:r>
            <a:b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BE" sz="4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Java Collections Framework</a:t>
            </a:r>
            <a:endParaRPr lang="nl-NL" sz="40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172348" cy="1143000"/>
          </a:xfrm>
        </p:spPr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Vector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ct val="50000"/>
              </a:spcBef>
              <a:buNone/>
            </a:pPr>
            <a:endParaRPr lang="nl-BE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6804111" y="1714488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V="1">
            <a:off x="7732805" y="2298692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6375483" y="2928934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6804111" y="410814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47"/>
          <p:cNvSpPr>
            <a:spLocks noChangeShapeType="1"/>
          </p:cNvSpPr>
          <p:nvPr/>
        </p:nvSpPr>
        <p:spPr bwMode="auto">
          <a:xfrm flipV="1">
            <a:off x="7375251" y="348166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6858016" y="528127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Vector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auto">
          <a:xfrm flipV="1">
            <a:off x="7429156" y="465478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8382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Implements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list</a:t>
            </a:r>
          </a:p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Similar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ArrayList</a:t>
            </a:r>
            <a:endParaRPr lang="nl-BE" sz="2000" i="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endParaRPr lang="nl-BE" sz="2000" i="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Hands-on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excercise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 : </a:t>
            </a:r>
          </a:p>
          <a:p>
            <a:pPr marL="742950" lvl="1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datastructures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_2_Vector</a:t>
            </a:r>
            <a:endParaRPr kumimoji="0" lang="nl-B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172348" cy="1143000"/>
          </a:xfrm>
        </p:spPr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ArrayList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iterator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ct val="50000"/>
              </a:spcBef>
              <a:buNone/>
            </a:pPr>
            <a:endParaRPr lang="nl-BE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8382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Hands-on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excercise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3 : </a:t>
            </a:r>
          </a:p>
          <a:p>
            <a:pPr marL="742950" lvl="1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datastructures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_3_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ArrayListIterator</a:t>
            </a:r>
            <a:endParaRPr lang="nl-BE" sz="2000" i="0" kern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Don’t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use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get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(int index)!</a:t>
            </a:r>
            <a:endParaRPr kumimoji="0" lang="nl-B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6804111" y="1714488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46"/>
          <p:cNvSpPr>
            <a:spLocks noChangeShapeType="1"/>
          </p:cNvSpPr>
          <p:nvPr/>
        </p:nvSpPr>
        <p:spPr bwMode="auto">
          <a:xfrm flipV="1">
            <a:off x="7732805" y="2298692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6375483" y="2928934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6804111" y="410814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47"/>
          <p:cNvSpPr>
            <a:spLocks noChangeShapeType="1"/>
          </p:cNvSpPr>
          <p:nvPr/>
        </p:nvSpPr>
        <p:spPr bwMode="auto">
          <a:xfrm flipV="1">
            <a:off x="7375251" y="348166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6858016" y="528127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ArrayList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Line 47"/>
          <p:cNvSpPr>
            <a:spLocks noChangeShapeType="1"/>
          </p:cNvSpPr>
          <p:nvPr/>
        </p:nvSpPr>
        <p:spPr bwMode="auto">
          <a:xfrm flipV="1">
            <a:off x="7429156" y="465478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interface </a:t>
            </a:r>
            <a:r>
              <a:rPr lang="nl-BE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Set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Can’t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contain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duplicates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Interface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SortedSet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Ordered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Set</a:t>
            </a: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6215074" y="1857364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6"/>
          <p:cNvSpPr>
            <a:spLocks noChangeShapeType="1"/>
          </p:cNvSpPr>
          <p:nvPr/>
        </p:nvSpPr>
        <p:spPr bwMode="auto">
          <a:xfrm flipV="1">
            <a:off x="7143768" y="244156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5786446" y="3071810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4786314" y="4251023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8"/>
          <p:cNvSpPr>
            <a:spLocks noChangeArrowheads="1"/>
          </p:cNvSpPr>
          <p:nvPr/>
        </p:nvSpPr>
        <p:spPr bwMode="auto">
          <a:xfrm>
            <a:off x="4786314" y="5421843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SortedSet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ine 46"/>
          <p:cNvSpPr>
            <a:spLocks noChangeShapeType="1"/>
          </p:cNvSpPr>
          <p:nvPr/>
        </p:nvSpPr>
        <p:spPr bwMode="auto">
          <a:xfrm flipV="1">
            <a:off x="6000760" y="3624536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48"/>
          <p:cNvSpPr>
            <a:spLocks noChangeShapeType="1"/>
          </p:cNvSpPr>
          <p:nvPr/>
        </p:nvSpPr>
        <p:spPr bwMode="auto">
          <a:xfrm flipV="1">
            <a:off x="5239459" y="479258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Sorting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objects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nl-BE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Comparable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interface</a:t>
            </a: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Natural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comparison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method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Sort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collection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Collections.sort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(Collection col)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implement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Comparable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</a:rPr>
              <a:t>Override</a:t>
            </a:r>
            <a:r>
              <a:rPr lang="nl-BE" sz="2000" dirty="0" smtClean="0">
                <a:latin typeface="Arial" pitchFamily="34" charset="0"/>
              </a:rPr>
              <a:t> int </a:t>
            </a:r>
            <a:r>
              <a:rPr lang="nl-BE" sz="2000" dirty="0" err="1" smtClean="0">
                <a:latin typeface="Arial" pitchFamily="34" charset="0"/>
              </a:rPr>
              <a:t>compareTo</a:t>
            </a:r>
            <a:r>
              <a:rPr lang="nl-BE" sz="2000" dirty="0" smtClean="0">
                <a:latin typeface="Arial" pitchFamily="34" charset="0"/>
              </a:rPr>
              <a:t>(Object o)</a:t>
            </a:r>
          </a:p>
          <a:p>
            <a:pPr>
              <a:spcBef>
                <a:spcPct val="50000"/>
              </a:spcBef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Returns int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value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e.g.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2071670" y="4929198"/>
          <a:ext cx="6096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0198"/>
                <a:gridCol w="4595802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Return </a:t>
                      </a:r>
                      <a:r>
                        <a:rPr lang="nl-BE" dirty="0" err="1" smtClean="0"/>
                        <a:t>Value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Meaning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Objects</a:t>
                      </a:r>
                      <a:r>
                        <a:rPr lang="nl-BE" dirty="0" smtClean="0"/>
                        <a:t> are </a:t>
                      </a:r>
                      <a:r>
                        <a:rPr lang="nl-BE" dirty="0" err="1" smtClean="0"/>
                        <a:t>equal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Negative</a:t>
                      </a:r>
                      <a:r>
                        <a:rPr lang="nl-BE" dirty="0" smtClean="0"/>
                        <a:t> 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Object is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less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than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original</a:t>
                      </a:r>
                      <a:r>
                        <a:rPr lang="nl-BE" baseline="0" dirty="0" smtClean="0"/>
                        <a:t> object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Positive</a:t>
                      </a:r>
                      <a:r>
                        <a:rPr lang="nl-BE" dirty="0" smtClean="0"/>
                        <a:t> int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Object is </a:t>
                      </a:r>
                      <a:r>
                        <a:rPr lang="nl-BE" dirty="0" err="1" smtClean="0"/>
                        <a:t>greater</a:t>
                      </a:r>
                      <a:r>
                        <a:rPr lang="nl-BE" dirty="0" smtClean="0"/>
                        <a:t> </a:t>
                      </a:r>
                      <a:r>
                        <a:rPr lang="nl-BE" dirty="0" err="1" smtClean="0"/>
                        <a:t>than</a:t>
                      </a:r>
                      <a:r>
                        <a:rPr lang="nl-BE" dirty="0" smtClean="0"/>
                        <a:t> </a:t>
                      </a:r>
                      <a:r>
                        <a:rPr lang="nl-BE" dirty="0" err="1" smtClean="0"/>
                        <a:t>original</a:t>
                      </a:r>
                      <a:r>
                        <a:rPr lang="nl-BE" dirty="0" smtClean="0"/>
                        <a:t> object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Sorting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objects</a:t>
            </a:r>
            <a:endParaRPr lang="nl-BE" i="1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57224" y="1571612"/>
            <a:ext cx="7483475" cy="50475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nl-NL" sz="1400" i="0" dirty="0">
                <a:solidFill>
                  <a:schemeClr val="tx1"/>
                </a:solidFill>
              </a:rPr>
              <a:t>import </a:t>
            </a:r>
            <a:r>
              <a:rPr lang="nl-NL" sz="1400" i="0" dirty="0" err="1">
                <a:solidFill>
                  <a:schemeClr val="tx1"/>
                </a:solidFill>
              </a:rPr>
              <a:t>java.util</a:t>
            </a:r>
            <a:r>
              <a:rPr lang="nl-NL" sz="1400" i="0" dirty="0">
                <a:solidFill>
                  <a:schemeClr val="tx1"/>
                </a:solidFill>
              </a:rPr>
              <a:t>.*;</a:t>
            </a:r>
          </a:p>
          <a:p>
            <a:pPr algn="l"/>
            <a:endParaRPr lang="nl-NL" sz="1400" i="0" dirty="0">
              <a:solidFill>
                <a:schemeClr val="tx1"/>
              </a:solidFill>
            </a:endParaRPr>
          </a:p>
          <a:p>
            <a:pPr algn="l"/>
            <a:r>
              <a:rPr lang="nl-NL" sz="1400" b="1" i="0" dirty="0" err="1">
                <a:solidFill>
                  <a:schemeClr val="tx1"/>
                </a:solidFill>
              </a:rPr>
              <a:t>class</a:t>
            </a:r>
            <a:r>
              <a:rPr lang="nl-NL" sz="1400" i="0" dirty="0">
                <a:solidFill>
                  <a:schemeClr val="tx1"/>
                </a:solidFill>
              </a:rPr>
              <a:t> </a:t>
            </a:r>
            <a:r>
              <a:rPr lang="nl-NL" sz="1400" b="1" i="0" dirty="0" err="1" smtClean="0">
                <a:solidFill>
                  <a:srgbClr val="C00000"/>
                </a:solidFill>
              </a:rPr>
              <a:t>Person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</a:rPr>
              <a:t>implements</a:t>
            </a:r>
            <a:r>
              <a:rPr lang="nl-NL" sz="1400" b="1" i="0" dirty="0">
                <a:solidFill>
                  <a:schemeClr val="tx1"/>
                </a:solidFill>
              </a:rPr>
              <a:t> </a:t>
            </a:r>
            <a:r>
              <a:rPr lang="nl-NL" sz="1400" b="1" i="0" dirty="0" err="1" smtClean="0">
                <a:solidFill>
                  <a:schemeClr val="tx1"/>
                </a:solidFill>
              </a:rPr>
              <a:t>Comparable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i="0" dirty="0">
                <a:solidFill>
                  <a:schemeClr val="tx1"/>
                </a:solidFill>
              </a:rPr>
              <a:t>{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 </a:t>
            </a:r>
            <a:r>
              <a:rPr lang="nl-NL" sz="1400" b="1" i="0" dirty="0" smtClean="0">
                <a:solidFill>
                  <a:schemeClr val="tx1"/>
                </a:solidFill>
              </a:rPr>
              <a:t>   int </a:t>
            </a:r>
            <a:r>
              <a:rPr lang="nl-NL" sz="1400" b="1" i="0" dirty="0" err="1" smtClean="0">
                <a:solidFill>
                  <a:schemeClr val="tx1"/>
                </a:solidFill>
              </a:rPr>
              <a:t>age</a:t>
            </a:r>
            <a:r>
              <a:rPr lang="nl-NL" sz="1400" b="1" i="0" dirty="0" smtClean="0">
                <a:solidFill>
                  <a:schemeClr val="tx1"/>
                </a:solidFill>
              </a:rPr>
              <a:t>;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    </a:t>
            </a:r>
            <a:r>
              <a:rPr lang="nl-NL" sz="1400" b="1" i="0" dirty="0" err="1" smtClean="0">
                <a:solidFill>
                  <a:schemeClr val="tx1"/>
                </a:solidFill>
              </a:rPr>
              <a:t>String</a:t>
            </a:r>
            <a:r>
              <a:rPr lang="nl-NL" sz="1400" b="1" i="0" dirty="0" smtClean="0">
                <a:solidFill>
                  <a:schemeClr val="tx1"/>
                </a:solidFill>
              </a:rPr>
              <a:t> name;</a:t>
            </a:r>
          </a:p>
          <a:p>
            <a:pPr algn="l"/>
            <a:endParaRPr lang="nl-NL" sz="1400" b="1" i="0" dirty="0">
              <a:solidFill>
                <a:schemeClr val="tx1"/>
              </a:solidFill>
            </a:endParaRPr>
          </a:p>
          <a:p>
            <a:pPr algn="l"/>
            <a:r>
              <a:rPr lang="nl-NL" sz="1400" b="1" i="0" dirty="0">
                <a:solidFill>
                  <a:schemeClr val="tx1"/>
                </a:solidFill>
              </a:rPr>
              <a:t>    public int </a:t>
            </a:r>
            <a:r>
              <a:rPr lang="nl-NL" sz="1400" b="1" i="0" dirty="0" err="1" smtClean="0">
                <a:solidFill>
                  <a:schemeClr val="tx1"/>
                </a:solidFill>
              </a:rPr>
              <a:t>compareTo</a:t>
            </a:r>
            <a:r>
              <a:rPr lang="nl-NL" sz="1400" b="1" i="0" dirty="0" smtClean="0">
                <a:solidFill>
                  <a:schemeClr val="tx1"/>
                </a:solidFill>
              </a:rPr>
              <a:t>(Object o) {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</a:t>
            </a:r>
            <a:r>
              <a:rPr lang="nl-BE" sz="1400" b="1" i="0" dirty="0" err="1" smtClean="0"/>
              <a:t>if</a:t>
            </a:r>
            <a:r>
              <a:rPr lang="nl-BE" sz="1400" b="1" i="0" dirty="0" smtClean="0"/>
              <a:t> </a:t>
            </a:r>
            <a:r>
              <a:rPr lang="nl-BE" sz="1400" b="1" i="0" dirty="0" smtClean="0"/>
              <a:t>(!(o </a:t>
            </a:r>
            <a:r>
              <a:rPr lang="nl-BE" sz="1400" b="1" i="0" dirty="0" err="1" smtClean="0"/>
              <a:t>instanceof</a:t>
            </a:r>
            <a:r>
              <a:rPr lang="nl-BE" sz="1400" b="1" i="0" dirty="0" smtClean="0"/>
              <a:t> </a:t>
            </a:r>
            <a:r>
              <a:rPr lang="nl-BE" sz="1400" b="1" i="0" dirty="0" err="1" smtClean="0"/>
              <a:t>Person</a:t>
            </a:r>
            <a:r>
              <a:rPr lang="nl-BE" sz="1400" b="1" i="0" dirty="0" smtClean="0"/>
              <a:t>)) </a:t>
            </a:r>
            <a:r>
              <a:rPr lang="nl-BE" sz="1400" b="1" i="0" dirty="0" smtClean="0"/>
              <a:t>{</a:t>
            </a:r>
          </a:p>
          <a:p>
            <a:pPr algn="l"/>
            <a:r>
              <a:rPr lang="nl-BE" sz="1400" b="1" i="0" dirty="0" smtClean="0"/>
              <a:t>		</a:t>
            </a:r>
            <a:r>
              <a:rPr lang="nl-BE" sz="1400" b="1" i="0" dirty="0" err="1" smtClean="0"/>
              <a:t>throw</a:t>
            </a:r>
            <a:r>
              <a:rPr lang="nl-BE" sz="1400" b="1" i="0" dirty="0" smtClean="0"/>
              <a:t> </a:t>
            </a:r>
            <a:r>
              <a:rPr lang="nl-BE" sz="1400" b="1" i="0" dirty="0" err="1" smtClean="0"/>
              <a:t>new</a:t>
            </a:r>
            <a:r>
              <a:rPr lang="nl-BE" sz="1400" b="1" i="0" dirty="0" smtClean="0"/>
              <a:t> </a:t>
            </a:r>
            <a:r>
              <a:rPr lang="nl-BE" sz="1400" b="1" i="0" dirty="0" err="1" smtClean="0"/>
              <a:t>ClassCastException</a:t>
            </a:r>
            <a:r>
              <a:rPr lang="nl-BE" sz="1400" b="1" i="0" dirty="0" smtClean="0"/>
              <a:t>();</a:t>
            </a:r>
          </a:p>
          <a:p>
            <a:pPr algn="l"/>
            <a:r>
              <a:rPr lang="nl-BE" sz="1400" b="1" i="0" dirty="0" smtClean="0"/>
              <a:t>        </a:t>
            </a:r>
            <a:r>
              <a:rPr lang="nl-BE" sz="1400" b="1" i="0" dirty="0" smtClean="0"/>
              <a:t>}</a:t>
            </a: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</a:t>
            </a:r>
            <a:endParaRPr lang="nl-BE" sz="1400" b="1" i="0" dirty="0" smtClean="0">
              <a:solidFill>
                <a:schemeClr val="tx1"/>
              </a:solidFill>
            </a:endParaRP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</a:t>
            </a:r>
            <a:r>
              <a:rPr lang="nl-BE" sz="1400" b="1" i="0" dirty="0" err="1" smtClean="0">
                <a:solidFill>
                  <a:schemeClr val="tx1"/>
                </a:solidFill>
              </a:rPr>
              <a:t>Person</a:t>
            </a:r>
            <a:r>
              <a:rPr lang="nl-BE" sz="1400" b="1" i="0" dirty="0" smtClean="0">
                <a:solidFill>
                  <a:schemeClr val="tx1"/>
                </a:solidFill>
              </a:rPr>
              <a:t> p = (</a:t>
            </a:r>
            <a:r>
              <a:rPr lang="nl-BE" sz="1400" b="1" i="0" dirty="0" err="1" smtClean="0">
                <a:solidFill>
                  <a:schemeClr val="tx1"/>
                </a:solidFill>
              </a:rPr>
              <a:t>Person</a:t>
            </a:r>
            <a:r>
              <a:rPr lang="nl-BE" sz="1400" b="1" i="0" dirty="0" smtClean="0">
                <a:solidFill>
                  <a:schemeClr val="tx1"/>
                </a:solidFill>
              </a:rPr>
              <a:t>)o;</a:t>
            </a:r>
            <a:endParaRPr lang="nl-BE" sz="1400" b="1" i="0" dirty="0" smtClean="0">
              <a:solidFill>
                <a:schemeClr val="tx1"/>
              </a:solidFill>
            </a:endParaRP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</a:t>
            </a: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</a:t>
            </a:r>
            <a:r>
              <a:rPr lang="nl-BE" sz="1400" b="1" i="0" dirty="0" smtClean="0">
                <a:solidFill>
                  <a:schemeClr val="tx1"/>
                </a:solidFill>
              </a:rPr>
              <a:t>//</a:t>
            </a:r>
            <a:r>
              <a:rPr lang="nl-BE" sz="1400" b="1" i="0" dirty="0" err="1" smtClean="0">
                <a:solidFill>
                  <a:schemeClr val="tx1"/>
                </a:solidFill>
              </a:rPr>
              <a:t>youngest</a:t>
            </a:r>
            <a:r>
              <a:rPr lang="nl-BE" sz="1400" b="1" i="0" dirty="0" smtClean="0">
                <a:solidFill>
                  <a:schemeClr val="tx1"/>
                </a:solidFill>
              </a:rPr>
              <a:t> </a:t>
            </a:r>
            <a:r>
              <a:rPr lang="nl-BE" sz="1400" b="1" i="0" dirty="0" err="1" smtClean="0">
                <a:solidFill>
                  <a:schemeClr val="tx1"/>
                </a:solidFill>
              </a:rPr>
              <a:t>person</a:t>
            </a:r>
            <a:r>
              <a:rPr lang="nl-BE" sz="1400" b="1" i="0" dirty="0" smtClean="0">
                <a:solidFill>
                  <a:schemeClr val="tx1"/>
                </a:solidFill>
              </a:rPr>
              <a:t> </a:t>
            </a:r>
            <a:r>
              <a:rPr lang="nl-BE" sz="1400" b="1" i="0" dirty="0" err="1" smtClean="0">
                <a:solidFill>
                  <a:schemeClr val="tx1"/>
                </a:solidFill>
              </a:rPr>
              <a:t>first</a:t>
            </a:r>
            <a:endParaRPr lang="nl-BE" sz="1400" b="1" i="0" dirty="0" smtClean="0">
              <a:solidFill>
                <a:schemeClr val="tx1"/>
              </a:solidFill>
            </a:endParaRP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</a:t>
            </a:r>
            <a:r>
              <a:rPr lang="nl-BE" sz="1400" b="1" i="0" dirty="0" err="1" smtClean="0">
                <a:solidFill>
                  <a:schemeClr val="tx1"/>
                </a:solidFill>
              </a:rPr>
              <a:t>if</a:t>
            </a:r>
            <a:r>
              <a:rPr lang="nl-BE" sz="1400" b="1" i="0" dirty="0" smtClean="0">
                <a:solidFill>
                  <a:schemeClr val="tx1"/>
                </a:solidFill>
              </a:rPr>
              <a:t>(</a:t>
            </a:r>
            <a:r>
              <a:rPr lang="nl-BE" sz="1400" b="1" i="0" dirty="0" err="1" smtClean="0">
                <a:solidFill>
                  <a:schemeClr val="tx1"/>
                </a:solidFill>
              </a:rPr>
              <a:t>this.age</a:t>
            </a:r>
            <a:r>
              <a:rPr lang="nl-BE" sz="1400" b="1" i="0" dirty="0" smtClean="0">
                <a:solidFill>
                  <a:schemeClr val="tx1"/>
                </a:solidFill>
              </a:rPr>
              <a:t> &lt; </a:t>
            </a:r>
            <a:r>
              <a:rPr lang="nl-BE" sz="1400" b="1" i="0" dirty="0" err="1" smtClean="0">
                <a:solidFill>
                  <a:schemeClr val="tx1"/>
                </a:solidFill>
              </a:rPr>
              <a:t>p.age</a:t>
            </a:r>
            <a:r>
              <a:rPr lang="nl-BE" sz="1400" b="1" i="0" dirty="0" smtClean="0">
                <a:solidFill>
                  <a:schemeClr val="tx1"/>
                </a:solidFill>
              </a:rPr>
              <a:t>) </a:t>
            </a:r>
            <a:r>
              <a:rPr lang="nl-BE" sz="1400" b="1" i="0" dirty="0" smtClean="0">
                <a:solidFill>
                  <a:schemeClr val="tx1"/>
                </a:solidFill>
              </a:rPr>
              <a:t>{</a:t>
            </a:r>
            <a:endParaRPr lang="nl-BE" sz="1400" b="1" i="0" dirty="0" smtClean="0">
              <a:solidFill>
                <a:schemeClr val="tx1"/>
              </a:solidFill>
            </a:endParaRP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    return -1; // </a:t>
            </a:r>
            <a:r>
              <a:rPr lang="nl-BE" sz="1400" b="1" i="0" dirty="0" err="1" smtClean="0">
                <a:solidFill>
                  <a:schemeClr val="tx1"/>
                </a:solidFill>
              </a:rPr>
              <a:t>this</a:t>
            </a:r>
            <a:r>
              <a:rPr lang="nl-BE" sz="1400" b="1" i="0" dirty="0" smtClean="0">
                <a:solidFill>
                  <a:schemeClr val="tx1"/>
                </a:solidFill>
              </a:rPr>
              <a:t> is smaller</a:t>
            </a:r>
            <a:endParaRPr lang="nl-BE" sz="1400" b="1" i="0" dirty="0" smtClean="0">
              <a:solidFill>
                <a:schemeClr val="tx1"/>
              </a:solidFill>
            </a:endParaRP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} </a:t>
            </a:r>
            <a:r>
              <a:rPr lang="nl-BE" sz="1400" b="1" i="0" dirty="0" err="1" smtClean="0">
                <a:solidFill>
                  <a:schemeClr val="tx1"/>
                </a:solidFill>
              </a:rPr>
              <a:t>else</a:t>
            </a:r>
            <a:r>
              <a:rPr lang="nl-BE" sz="1400" b="1" i="0" dirty="0" smtClean="0">
                <a:solidFill>
                  <a:schemeClr val="tx1"/>
                </a:solidFill>
              </a:rPr>
              <a:t> </a:t>
            </a:r>
            <a:r>
              <a:rPr lang="nl-BE" sz="1400" b="1" i="0" dirty="0" err="1" smtClean="0">
                <a:solidFill>
                  <a:schemeClr val="tx1"/>
                </a:solidFill>
              </a:rPr>
              <a:t>if</a:t>
            </a:r>
            <a:r>
              <a:rPr lang="nl-BE" sz="1400" b="1" i="0" dirty="0" smtClean="0">
                <a:solidFill>
                  <a:schemeClr val="tx1"/>
                </a:solidFill>
              </a:rPr>
              <a:t>(</a:t>
            </a:r>
            <a:r>
              <a:rPr lang="nl-NL" sz="1400" b="1" i="0" dirty="0" err="1" smtClean="0">
                <a:solidFill>
                  <a:schemeClr val="tx1"/>
                </a:solidFill>
              </a:rPr>
              <a:t>this.age</a:t>
            </a:r>
            <a:r>
              <a:rPr lang="nl-NL" sz="1400" b="1" i="0" dirty="0" smtClean="0">
                <a:solidFill>
                  <a:schemeClr val="tx1"/>
                </a:solidFill>
              </a:rPr>
              <a:t> </a:t>
            </a:r>
            <a:r>
              <a:rPr lang="nl-NL" sz="1400" b="1" i="0" dirty="0" smtClean="0">
                <a:solidFill>
                  <a:schemeClr val="tx1"/>
                </a:solidFill>
              </a:rPr>
              <a:t>== </a:t>
            </a:r>
            <a:r>
              <a:rPr lang="nl-NL" sz="1400" b="1" i="0" dirty="0" err="1" smtClean="0">
                <a:solidFill>
                  <a:schemeClr val="tx1"/>
                </a:solidFill>
              </a:rPr>
              <a:t>p</a:t>
            </a:r>
            <a:r>
              <a:rPr lang="nl-NL" sz="1400" b="1" i="0" dirty="0" err="1" smtClean="0">
                <a:solidFill>
                  <a:schemeClr val="tx1"/>
                </a:solidFill>
              </a:rPr>
              <a:t>.age</a:t>
            </a:r>
            <a:r>
              <a:rPr lang="nl-NL" sz="1400" b="1" i="0" dirty="0" smtClean="0">
                <a:solidFill>
                  <a:schemeClr val="tx1"/>
                </a:solidFill>
              </a:rPr>
              <a:t>) </a:t>
            </a:r>
            <a:r>
              <a:rPr lang="nl-NL" sz="1400" b="1" i="0" dirty="0" smtClean="0">
                <a:solidFill>
                  <a:schemeClr val="tx1"/>
                </a:solidFill>
              </a:rPr>
              <a:t>{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    return 0; // </a:t>
            </a:r>
            <a:r>
              <a:rPr lang="nl-NL" sz="1400" b="1" i="0" dirty="0" err="1" smtClean="0">
                <a:solidFill>
                  <a:schemeClr val="tx1"/>
                </a:solidFill>
              </a:rPr>
              <a:t>objects</a:t>
            </a:r>
            <a:r>
              <a:rPr lang="nl-NL" sz="1400" b="1" i="0" dirty="0" smtClean="0">
                <a:solidFill>
                  <a:schemeClr val="tx1"/>
                </a:solidFill>
              </a:rPr>
              <a:t> are </a:t>
            </a:r>
            <a:r>
              <a:rPr lang="nl-NL" sz="1400" b="1" i="0" dirty="0" err="1" smtClean="0">
                <a:solidFill>
                  <a:schemeClr val="tx1"/>
                </a:solidFill>
              </a:rPr>
              <a:t>equal</a:t>
            </a:r>
            <a:r>
              <a:rPr lang="nl-NL" sz="1400" b="1" i="0" dirty="0" smtClean="0">
                <a:solidFill>
                  <a:schemeClr val="tx1"/>
                </a:solidFill>
              </a:rPr>
              <a:t> (</a:t>
            </a:r>
            <a:r>
              <a:rPr lang="nl-NL" sz="1400" b="1" i="0" dirty="0" err="1" smtClean="0">
                <a:solidFill>
                  <a:schemeClr val="tx1"/>
                </a:solidFill>
              </a:rPr>
              <a:t>same</a:t>
            </a:r>
            <a:r>
              <a:rPr lang="nl-NL" sz="1400" b="1" i="0" dirty="0" smtClean="0">
                <a:solidFill>
                  <a:schemeClr val="tx1"/>
                </a:solidFill>
              </a:rPr>
              <a:t> </a:t>
            </a:r>
            <a:r>
              <a:rPr lang="nl-NL" sz="1400" b="1" i="0" dirty="0" err="1" smtClean="0">
                <a:solidFill>
                  <a:schemeClr val="tx1"/>
                </a:solidFill>
              </a:rPr>
              <a:t>age</a:t>
            </a:r>
            <a:r>
              <a:rPr lang="nl-NL" sz="1400" b="1" i="0" dirty="0" smtClean="0">
                <a:solidFill>
                  <a:schemeClr val="tx1"/>
                </a:solidFill>
              </a:rPr>
              <a:t>)</a:t>
            </a:r>
            <a:endParaRPr lang="nl-NL" sz="1400" b="1" i="0" dirty="0" smtClean="0">
              <a:solidFill>
                <a:schemeClr val="tx1"/>
              </a:solidFill>
            </a:endParaRP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} </a:t>
            </a:r>
            <a:r>
              <a:rPr lang="nl-NL" sz="1400" b="1" i="0" dirty="0" err="1" smtClean="0">
                <a:solidFill>
                  <a:schemeClr val="tx1"/>
                </a:solidFill>
              </a:rPr>
              <a:t>else</a:t>
            </a:r>
            <a:r>
              <a:rPr lang="nl-NL" sz="1400" b="1" i="0" dirty="0" smtClean="0">
                <a:solidFill>
                  <a:schemeClr val="tx1"/>
                </a:solidFill>
              </a:rPr>
              <a:t> {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    return 1; </a:t>
            </a:r>
            <a:r>
              <a:rPr lang="nl-NL" sz="1400" b="1" i="0" dirty="0" smtClean="0">
                <a:solidFill>
                  <a:schemeClr val="tx1"/>
                </a:solidFill>
              </a:rPr>
              <a:t>//</a:t>
            </a:r>
            <a:r>
              <a:rPr lang="nl-NL" sz="1400" b="1" i="0" dirty="0" err="1" smtClean="0">
                <a:solidFill>
                  <a:schemeClr val="tx1"/>
                </a:solidFill>
              </a:rPr>
              <a:t>this</a:t>
            </a:r>
            <a:r>
              <a:rPr lang="nl-NL" sz="1400" b="1" i="0" dirty="0" smtClean="0">
                <a:solidFill>
                  <a:schemeClr val="tx1"/>
                </a:solidFill>
              </a:rPr>
              <a:t> is </a:t>
            </a:r>
            <a:r>
              <a:rPr lang="nl-NL" sz="1400" b="1" i="0" dirty="0" err="1" smtClean="0">
                <a:solidFill>
                  <a:schemeClr val="tx1"/>
                </a:solidFill>
              </a:rPr>
              <a:t>greater</a:t>
            </a:r>
            <a:r>
              <a:rPr lang="nl-NL" sz="1400" b="1" i="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}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    }</a:t>
            </a:r>
            <a:endParaRPr lang="nl-NL" sz="1400" b="1" i="0" dirty="0">
              <a:solidFill>
                <a:schemeClr val="tx1"/>
              </a:solidFill>
            </a:endParaRPr>
          </a:p>
          <a:p>
            <a:pPr algn="l"/>
            <a:r>
              <a:rPr lang="nl-NL" sz="1400" b="1" i="0" dirty="0">
                <a:solidFill>
                  <a:schemeClr val="tx1"/>
                </a:solidFill>
              </a:rPr>
              <a:t>}</a:t>
            </a:r>
            <a:endParaRPr lang="fr-BE" sz="1400" b="1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Sorting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objects</a:t>
            </a:r>
            <a:endParaRPr lang="nl-BE" i="1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57224" y="1714488"/>
            <a:ext cx="7483475" cy="3323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import </a:t>
            </a:r>
            <a:r>
              <a:rPr lang="nl-NL" sz="1400" i="0" dirty="0" err="1" smtClean="0">
                <a:solidFill>
                  <a:schemeClr val="tx1"/>
                </a:solidFill>
              </a:rPr>
              <a:t>java.util</a:t>
            </a:r>
            <a:r>
              <a:rPr lang="nl-NL" sz="1400" i="0" dirty="0" smtClean="0">
                <a:solidFill>
                  <a:schemeClr val="tx1"/>
                </a:solidFill>
              </a:rPr>
              <a:t>.*;</a:t>
            </a:r>
          </a:p>
          <a:p>
            <a:pPr algn="l"/>
            <a:endParaRPr lang="nl-NL" sz="1400" i="0" dirty="0" smtClean="0">
              <a:solidFill>
                <a:schemeClr val="tx1"/>
              </a:solidFill>
            </a:endParaRP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public </a:t>
            </a:r>
            <a:r>
              <a:rPr lang="nl-NL" sz="1400" i="0" dirty="0" err="1" smtClean="0">
                <a:solidFill>
                  <a:schemeClr val="tx1"/>
                </a:solidFill>
              </a:rPr>
              <a:t>class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i="0" dirty="0" err="1" smtClean="0">
                <a:solidFill>
                  <a:schemeClr val="tx1"/>
                </a:solidFill>
              </a:rPr>
              <a:t>TestTreeSetPerson</a:t>
            </a:r>
            <a:r>
              <a:rPr lang="nl-NL" sz="1400" i="0" dirty="0" smtClean="0">
                <a:solidFill>
                  <a:schemeClr val="tx1"/>
                </a:solidFill>
              </a:rPr>
              <a:t> {</a:t>
            </a:r>
          </a:p>
          <a:p>
            <a:pPr algn="l"/>
            <a:endParaRPr lang="nl-NL" sz="1400" i="0" dirty="0" smtClean="0">
              <a:solidFill>
                <a:schemeClr val="tx1"/>
              </a:solidFill>
            </a:endParaRP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public static </a:t>
            </a:r>
            <a:r>
              <a:rPr lang="nl-NL" sz="1400" i="0" dirty="0" err="1" smtClean="0">
                <a:solidFill>
                  <a:schemeClr val="tx1"/>
                </a:solidFill>
              </a:rPr>
              <a:t>void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i="0" dirty="0" err="1" smtClean="0">
                <a:solidFill>
                  <a:schemeClr val="tx1"/>
                </a:solidFill>
              </a:rPr>
              <a:t>main</a:t>
            </a:r>
            <a:r>
              <a:rPr lang="nl-NL" sz="1400" i="0" dirty="0" smtClean="0">
                <a:solidFill>
                  <a:schemeClr val="tx1"/>
                </a:solidFill>
              </a:rPr>
              <a:t>(</a:t>
            </a:r>
            <a:r>
              <a:rPr lang="nl-NL" sz="1400" i="0" dirty="0" err="1" smtClean="0">
                <a:solidFill>
                  <a:schemeClr val="tx1"/>
                </a:solidFill>
              </a:rPr>
              <a:t>String</a:t>
            </a:r>
            <a:r>
              <a:rPr lang="nl-NL" sz="1400" i="0" dirty="0" smtClean="0">
                <a:solidFill>
                  <a:schemeClr val="tx1"/>
                </a:solidFill>
              </a:rPr>
              <a:t>[] </a:t>
            </a:r>
            <a:r>
              <a:rPr lang="nl-NL" sz="1400" i="0" dirty="0" err="1" smtClean="0">
                <a:solidFill>
                  <a:schemeClr val="tx1"/>
                </a:solidFill>
              </a:rPr>
              <a:t>args</a:t>
            </a:r>
            <a:r>
              <a:rPr lang="nl-NL" sz="1400" i="0" dirty="0" smtClean="0">
                <a:solidFill>
                  <a:schemeClr val="tx1"/>
                </a:solidFill>
              </a:rPr>
              <a:t>) {</a:t>
            </a: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    </a:t>
            </a:r>
            <a:r>
              <a:rPr lang="nl-NL" sz="1400" i="0" dirty="0" err="1" smtClean="0">
                <a:solidFill>
                  <a:schemeClr val="tx1"/>
                </a:solidFill>
              </a:rPr>
              <a:t>Person</a:t>
            </a:r>
            <a:r>
              <a:rPr lang="nl-NL" sz="1400" i="0" dirty="0" smtClean="0">
                <a:solidFill>
                  <a:schemeClr val="tx1"/>
                </a:solidFill>
              </a:rPr>
              <a:t> p1 = </a:t>
            </a:r>
            <a:r>
              <a:rPr lang="nl-NL" sz="1400" i="0" dirty="0" err="1" smtClean="0">
                <a:solidFill>
                  <a:schemeClr val="tx1"/>
                </a:solidFill>
              </a:rPr>
              <a:t>new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i="0" dirty="0" err="1" smtClean="0">
                <a:solidFill>
                  <a:schemeClr val="tx1"/>
                </a:solidFill>
              </a:rPr>
              <a:t>Person</a:t>
            </a:r>
            <a:r>
              <a:rPr lang="nl-NL" sz="1400" i="0" dirty="0" smtClean="0">
                <a:solidFill>
                  <a:schemeClr val="tx1"/>
                </a:solidFill>
              </a:rPr>
              <a:t>(</a:t>
            </a:r>
            <a:r>
              <a:rPr lang="nl-NL" sz="1400" i="0" dirty="0" smtClean="0">
                <a:solidFill>
                  <a:schemeClr val="tx1"/>
                </a:solidFill>
              </a:rPr>
              <a:t>"Kristien", </a:t>
            </a:r>
            <a:r>
              <a:rPr lang="nl-NL" sz="1400" i="0" dirty="0" smtClean="0">
                <a:solidFill>
                  <a:schemeClr val="tx1"/>
                </a:solidFill>
              </a:rPr>
              <a:t>41);</a:t>
            </a:r>
            <a:endParaRPr lang="nl-NL" sz="1400" i="0" dirty="0" smtClean="0">
              <a:solidFill>
                <a:schemeClr val="tx1"/>
              </a:solidFill>
            </a:endParaRP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    </a:t>
            </a:r>
            <a:r>
              <a:rPr lang="nl-NL" sz="1400" i="0" dirty="0" err="1" smtClean="0">
                <a:solidFill>
                  <a:schemeClr val="tx1"/>
                </a:solidFill>
              </a:rPr>
              <a:t>Person</a:t>
            </a:r>
            <a:r>
              <a:rPr lang="nl-NL" sz="1400" i="0" dirty="0" smtClean="0">
                <a:solidFill>
                  <a:schemeClr val="tx1"/>
                </a:solidFill>
              </a:rPr>
              <a:t> p2 = </a:t>
            </a:r>
            <a:r>
              <a:rPr lang="nl-NL" sz="1400" i="0" dirty="0" err="1" smtClean="0">
                <a:solidFill>
                  <a:schemeClr val="tx1"/>
                </a:solidFill>
              </a:rPr>
              <a:t>new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i="0" dirty="0" err="1" smtClean="0">
                <a:solidFill>
                  <a:schemeClr val="tx1"/>
                </a:solidFill>
              </a:rPr>
              <a:t>Person</a:t>
            </a:r>
            <a:r>
              <a:rPr lang="nl-NL" sz="1400" i="0" dirty="0" smtClean="0">
                <a:solidFill>
                  <a:schemeClr val="tx1"/>
                </a:solidFill>
              </a:rPr>
              <a:t>(</a:t>
            </a:r>
            <a:r>
              <a:rPr lang="nl-NL" sz="1400" i="0" dirty="0" smtClean="0">
                <a:solidFill>
                  <a:schemeClr val="tx1"/>
                </a:solidFill>
              </a:rPr>
              <a:t>"Alex", 22</a:t>
            </a:r>
            <a:r>
              <a:rPr lang="nl-NL" sz="1400" i="0" dirty="0" smtClean="0">
                <a:solidFill>
                  <a:schemeClr val="tx1"/>
                </a:solidFill>
              </a:rPr>
              <a:t>);</a:t>
            </a:r>
            <a:endParaRPr lang="nl-NL" sz="1400" i="0" dirty="0" smtClean="0">
              <a:solidFill>
                <a:schemeClr val="tx1"/>
              </a:solidFill>
            </a:endParaRPr>
          </a:p>
          <a:p>
            <a:pPr algn="l"/>
            <a:endParaRPr lang="nl-NL" sz="1400" i="0" dirty="0" smtClean="0">
              <a:solidFill>
                <a:schemeClr val="tx1"/>
              </a:solidFill>
            </a:endParaRP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    </a:t>
            </a:r>
            <a:r>
              <a:rPr lang="nl-NL" sz="1400" i="0" dirty="0" err="1" smtClean="0">
                <a:solidFill>
                  <a:schemeClr val="tx1"/>
                </a:solidFill>
              </a:rPr>
              <a:t>TreeSet</a:t>
            </a:r>
            <a:r>
              <a:rPr lang="nl-NL" sz="1400" i="0" dirty="0" smtClean="0">
                <a:solidFill>
                  <a:schemeClr val="tx1"/>
                </a:solidFill>
              </a:rPr>
              <a:t> set = </a:t>
            </a:r>
            <a:r>
              <a:rPr lang="nl-NL" sz="1400" i="0" dirty="0" err="1" smtClean="0">
                <a:solidFill>
                  <a:schemeClr val="tx1"/>
                </a:solidFill>
              </a:rPr>
              <a:t>new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i="0" dirty="0" err="1" smtClean="0">
                <a:solidFill>
                  <a:schemeClr val="tx1"/>
                </a:solidFill>
              </a:rPr>
              <a:t>TreeSet</a:t>
            </a:r>
            <a:r>
              <a:rPr lang="nl-NL" sz="1400" i="0" dirty="0" smtClean="0">
                <a:solidFill>
                  <a:schemeClr val="tx1"/>
                </a:solidFill>
              </a:rPr>
              <a:t>();</a:t>
            </a: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    </a:t>
            </a:r>
            <a:r>
              <a:rPr lang="nl-NL" sz="1400" i="0" dirty="0" err="1" smtClean="0">
                <a:solidFill>
                  <a:schemeClr val="tx1"/>
                </a:solidFill>
              </a:rPr>
              <a:t>set.add</a:t>
            </a:r>
            <a:r>
              <a:rPr lang="nl-NL" sz="1400" i="0" dirty="0" smtClean="0">
                <a:solidFill>
                  <a:schemeClr val="tx1"/>
                </a:solidFill>
              </a:rPr>
              <a:t>(p1);</a:t>
            </a: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    </a:t>
            </a:r>
            <a:r>
              <a:rPr lang="nl-NL" sz="1400" i="0" dirty="0" err="1" smtClean="0">
                <a:solidFill>
                  <a:schemeClr val="tx1"/>
                </a:solidFill>
              </a:rPr>
              <a:t>set.add</a:t>
            </a:r>
            <a:r>
              <a:rPr lang="nl-NL" sz="1400" i="0" dirty="0" smtClean="0">
                <a:solidFill>
                  <a:schemeClr val="tx1"/>
                </a:solidFill>
              </a:rPr>
              <a:t>(p2);</a:t>
            </a:r>
          </a:p>
          <a:p>
            <a:pPr algn="l"/>
            <a:endParaRPr lang="nl-NL" sz="1400" i="0" dirty="0" smtClean="0">
              <a:solidFill>
                <a:schemeClr val="tx1"/>
              </a:solidFill>
            </a:endParaRP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    </a:t>
            </a:r>
            <a:r>
              <a:rPr lang="nl-NL" sz="1400" i="0" dirty="0" err="1" smtClean="0">
                <a:solidFill>
                  <a:schemeClr val="tx1"/>
                </a:solidFill>
              </a:rPr>
              <a:t>System.out.println</a:t>
            </a:r>
            <a:r>
              <a:rPr lang="nl-NL" sz="1400" i="0" dirty="0" smtClean="0">
                <a:solidFill>
                  <a:schemeClr val="tx1"/>
                </a:solidFill>
              </a:rPr>
              <a:t>(set);</a:t>
            </a: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    }</a:t>
            </a:r>
          </a:p>
          <a:p>
            <a:pPr algn="l"/>
            <a:r>
              <a:rPr lang="nl-NL" sz="1400" i="0" dirty="0" smtClean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500430" y="4643446"/>
            <a:ext cx="4491358" cy="1754326"/>
          </a:xfrm>
          <a:prstGeom prst="rect">
            <a:avLst/>
          </a:prstGeom>
          <a:solidFill>
            <a:schemeClr val="bg1"/>
          </a:solidFill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800" i="0" dirty="0" smtClean="0">
                <a:solidFill>
                  <a:srgbClr val="009900"/>
                </a:solidFill>
                <a:latin typeface="Times New Roman" pitchFamily="18" charset="0"/>
              </a:rPr>
              <a:t>debug</a:t>
            </a:r>
            <a:r>
              <a:rPr lang="en-US" sz="1800" i="0" dirty="0" smtClean="0">
                <a:solidFill>
                  <a:srgbClr val="009900"/>
                </a:solidFill>
                <a:latin typeface="Times New Roman" pitchFamily="18" charset="0"/>
              </a:rPr>
              <a:t>:</a:t>
            </a:r>
          </a:p>
          <a:p>
            <a:pPr algn="l"/>
            <a:r>
              <a:rPr lang="en-US" sz="1800" i="0" dirty="0" smtClean="0">
                <a:solidFill>
                  <a:srgbClr val="009900"/>
                </a:solidFill>
                <a:latin typeface="Times New Roman" pitchFamily="18" charset="0"/>
              </a:rPr>
              <a:t>[Alex 22, Kristien 41]</a:t>
            </a:r>
          </a:p>
          <a:p>
            <a:pPr algn="l"/>
            <a:r>
              <a:rPr lang="en-US" sz="1800" i="0" dirty="0" smtClean="0">
                <a:solidFill>
                  <a:srgbClr val="009900"/>
                </a:solidFill>
                <a:latin typeface="Times New Roman" pitchFamily="18" charset="0"/>
              </a:rPr>
              <a:t>BUILD SUCCESSFUL (total time: 2 seconds</a:t>
            </a:r>
            <a:r>
              <a:rPr lang="en-US" sz="1800" i="0" dirty="0" smtClean="0">
                <a:solidFill>
                  <a:srgbClr val="009900"/>
                </a:solidFill>
                <a:latin typeface="Times New Roman" pitchFamily="18" charset="0"/>
              </a:rPr>
              <a:t>)</a:t>
            </a:r>
          </a:p>
          <a:p>
            <a:pPr algn="l"/>
            <a:endParaRPr lang="en-US" sz="1800" i="0" dirty="0" smtClean="0">
              <a:solidFill>
                <a:srgbClr val="009900"/>
              </a:solidFill>
              <a:latin typeface="Times New Roman" pitchFamily="18" charset="0"/>
            </a:endParaRPr>
          </a:p>
          <a:p>
            <a:pPr algn="l"/>
            <a:r>
              <a:rPr lang="fr-BE" sz="1800" i="0" dirty="0" err="1" smtClean="0">
                <a:solidFill>
                  <a:srgbClr val="009900"/>
                </a:solidFill>
                <a:latin typeface="Times New Roman" pitchFamily="18" charset="0"/>
              </a:rPr>
              <a:t>Result</a:t>
            </a:r>
            <a:r>
              <a:rPr lang="fr-BE" sz="1800" i="0" dirty="0" smtClean="0">
                <a:solidFill>
                  <a:srgbClr val="009900"/>
                </a:solidFill>
                <a:latin typeface="Times New Roman" pitchFamily="18" charset="0"/>
              </a:rPr>
              <a:t>: </a:t>
            </a:r>
          </a:p>
          <a:p>
            <a:pPr algn="l"/>
            <a:r>
              <a:rPr lang="nl-NL" sz="1800" i="0" dirty="0" smtClean="0">
                <a:solidFill>
                  <a:srgbClr val="009900"/>
                </a:solidFill>
                <a:latin typeface="Times New Roman" pitchFamily="18" charset="0"/>
              </a:rPr>
              <a:t>Alex is </a:t>
            </a:r>
            <a:r>
              <a:rPr lang="nl-NL" sz="1800" i="0" dirty="0" err="1" smtClean="0">
                <a:solidFill>
                  <a:srgbClr val="009900"/>
                </a:solidFill>
                <a:latin typeface="Times New Roman" pitchFamily="18" charset="0"/>
              </a:rPr>
              <a:t>youngest</a:t>
            </a:r>
            <a:r>
              <a:rPr lang="nl-NL" sz="1800" i="0" dirty="0" smtClean="0">
                <a:solidFill>
                  <a:srgbClr val="009900"/>
                </a:solidFill>
                <a:latin typeface="Times New Roman" pitchFamily="18" charset="0"/>
              </a:rPr>
              <a:t> </a:t>
            </a:r>
            <a:r>
              <a:rPr lang="nl-NL" sz="1800" i="0" dirty="0" smtClean="0">
                <a:solidFill>
                  <a:srgbClr val="009900"/>
                </a:solidFill>
                <a:latin typeface="Times New Roman" pitchFamily="18" charset="0"/>
                <a:sym typeface="Wingdings" pitchFamily="2" charset="2"/>
              </a:rPr>
              <a:t></a:t>
            </a:r>
            <a:endParaRPr lang="nl-NL" sz="1800" i="0" dirty="0" smtClean="0">
              <a:solidFill>
                <a:srgbClr val="009900"/>
              </a:solidFill>
              <a:latin typeface="Times New Roman" pitchFamily="18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85720" y="1571612"/>
            <a:ext cx="6630988" cy="307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NL" sz="1400" i="0" dirty="0">
                <a:solidFill>
                  <a:schemeClr val="tx1"/>
                </a:solidFill>
              </a:rPr>
              <a:t>import </a:t>
            </a:r>
            <a:r>
              <a:rPr lang="nl-NL" sz="1400" i="0" dirty="0" err="1">
                <a:solidFill>
                  <a:schemeClr val="tx1"/>
                </a:solidFill>
              </a:rPr>
              <a:t>java.util</a:t>
            </a:r>
            <a:r>
              <a:rPr lang="nl-NL" sz="1400" i="0" dirty="0">
                <a:solidFill>
                  <a:schemeClr val="tx1"/>
                </a:solidFill>
              </a:rPr>
              <a:t>.*;</a:t>
            </a:r>
          </a:p>
          <a:p>
            <a:pPr algn="l"/>
            <a:endParaRPr lang="nl-NL" sz="1400" i="0" dirty="0">
              <a:solidFill>
                <a:schemeClr val="tx1"/>
              </a:solidFill>
            </a:endParaRP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public </a:t>
            </a:r>
            <a:r>
              <a:rPr lang="nl-NL" sz="1400" i="0" dirty="0" err="1">
                <a:solidFill>
                  <a:schemeClr val="tx1"/>
                </a:solidFill>
              </a:rPr>
              <a:t>class</a:t>
            </a:r>
            <a:r>
              <a:rPr lang="nl-NL" sz="1400" i="0" dirty="0">
                <a:solidFill>
                  <a:schemeClr val="tx1"/>
                </a:solidFill>
              </a:rPr>
              <a:t> </a:t>
            </a:r>
            <a:r>
              <a:rPr lang="nl-NL" sz="1400" i="0" dirty="0" err="1">
                <a:solidFill>
                  <a:schemeClr val="tx1"/>
                </a:solidFill>
              </a:rPr>
              <a:t>TreeSetTest</a:t>
            </a:r>
            <a:r>
              <a:rPr lang="nl-NL" sz="1400" i="0" dirty="0">
                <a:solidFill>
                  <a:schemeClr val="tx1"/>
                </a:solidFill>
              </a:rPr>
              <a:t> {</a:t>
            </a:r>
          </a:p>
          <a:p>
            <a:pPr algn="l"/>
            <a:r>
              <a:rPr lang="nl-BE" sz="1400" i="0" dirty="0">
                <a:solidFill>
                  <a:schemeClr val="tx1"/>
                </a:solidFill>
              </a:rPr>
              <a:t>    </a:t>
            </a:r>
            <a:r>
              <a:rPr lang="nl-NL" sz="1400" i="0" dirty="0">
                <a:solidFill>
                  <a:schemeClr val="tx1"/>
                </a:solidFill>
              </a:rPr>
              <a:t>public static </a:t>
            </a:r>
            <a:r>
              <a:rPr lang="nl-NL" sz="1400" i="0" dirty="0" err="1">
                <a:solidFill>
                  <a:schemeClr val="tx1"/>
                </a:solidFill>
              </a:rPr>
              <a:t>void</a:t>
            </a:r>
            <a:r>
              <a:rPr lang="nl-NL" sz="1400" i="0" dirty="0">
                <a:solidFill>
                  <a:schemeClr val="tx1"/>
                </a:solidFill>
              </a:rPr>
              <a:t> </a:t>
            </a:r>
            <a:r>
              <a:rPr lang="nl-NL" sz="1400" i="0" dirty="0" err="1">
                <a:solidFill>
                  <a:schemeClr val="tx1"/>
                </a:solidFill>
              </a:rPr>
              <a:t>main</a:t>
            </a:r>
            <a:r>
              <a:rPr lang="nl-NL" sz="1400" i="0" dirty="0">
                <a:solidFill>
                  <a:schemeClr val="tx1"/>
                </a:solidFill>
              </a:rPr>
              <a:t>(</a:t>
            </a:r>
            <a:r>
              <a:rPr lang="nl-NL" sz="1400" i="0" dirty="0" err="1">
                <a:solidFill>
                  <a:schemeClr val="tx1"/>
                </a:solidFill>
              </a:rPr>
              <a:t>String</a:t>
            </a:r>
            <a:r>
              <a:rPr lang="nl-NL" sz="1400" i="0" dirty="0">
                <a:solidFill>
                  <a:schemeClr val="tx1"/>
                </a:solidFill>
              </a:rPr>
              <a:t> </a:t>
            </a:r>
            <a:r>
              <a:rPr lang="nl-NL" sz="1400" i="0" dirty="0" err="1">
                <a:solidFill>
                  <a:schemeClr val="tx1"/>
                </a:solidFill>
              </a:rPr>
              <a:t>args</a:t>
            </a:r>
            <a:r>
              <a:rPr lang="nl-NL" sz="1400" i="0" dirty="0">
                <a:solidFill>
                  <a:schemeClr val="tx1"/>
                </a:solidFill>
              </a:rPr>
              <a:t>[]) {</a:t>
            </a:r>
          </a:p>
          <a:p>
            <a:pPr lvl="1" algn="l"/>
            <a:r>
              <a:rPr lang="nl-NL" sz="1400" i="0" dirty="0">
                <a:solidFill>
                  <a:schemeClr val="tx1"/>
                </a:solidFill>
              </a:rPr>
              <a:t>   </a:t>
            </a:r>
            <a:r>
              <a:rPr lang="fr-BE" sz="1400" b="1" i="0" dirty="0">
                <a:solidFill>
                  <a:schemeClr val="tx1"/>
                </a:solidFill>
              </a:rPr>
              <a:t>Collection</a:t>
            </a:r>
            <a:r>
              <a:rPr lang="nl-NL" sz="1400" b="1" i="0" dirty="0">
                <a:solidFill>
                  <a:schemeClr val="tx1"/>
                </a:solidFill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</a:rPr>
              <a:t>sortedSet</a:t>
            </a:r>
            <a:r>
              <a:rPr lang="nl-NL" sz="1400" b="1" i="0" dirty="0">
                <a:solidFill>
                  <a:schemeClr val="tx1"/>
                </a:solidFill>
              </a:rPr>
              <a:t> = </a:t>
            </a:r>
            <a:r>
              <a:rPr lang="nl-NL" sz="1400" b="1" i="0" dirty="0" err="1">
                <a:solidFill>
                  <a:schemeClr val="tx1"/>
                </a:solidFill>
              </a:rPr>
              <a:t>new</a:t>
            </a:r>
            <a:r>
              <a:rPr lang="nl-NL" sz="1400" b="1" i="0" dirty="0">
                <a:solidFill>
                  <a:schemeClr val="tx1"/>
                </a:solidFill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</a:rPr>
              <a:t>TreeSet</a:t>
            </a:r>
            <a:r>
              <a:rPr lang="nl-NL" sz="1400" b="1" i="0" dirty="0">
                <a:solidFill>
                  <a:schemeClr val="tx1"/>
                </a:solidFill>
              </a:rPr>
              <a:t>();</a:t>
            </a:r>
            <a:endParaRPr lang="fr-BE" sz="1400" b="1" i="0" dirty="0">
              <a:solidFill>
                <a:schemeClr val="tx1"/>
              </a:solidFill>
            </a:endParaRPr>
          </a:p>
          <a:p>
            <a:pPr lvl="1" algn="l"/>
            <a:r>
              <a:rPr lang="fr-BE" sz="1400" b="1" i="0" dirty="0">
                <a:solidFill>
                  <a:schemeClr val="tx1"/>
                </a:solidFill>
              </a:rPr>
              <a:t>   </a:t>
            </a:r>
            <a:r>
              <a:rPr lang="fr-BE" sz="1400" i="0" dirty="0">
                <a:solidFill>
                  <a:schemeClr val="tx1"/>
                </a:solidFill>
              </a:rPr>
              <a:t>//</a:t>
            </a:r>
            <a:r>
              <a:rPr lang="fr-BE" sz="1400" i="0" dirty="0" err="1">
                <a:solidFill>
                  <a:schemeClr val="tx1"/>
                </a:solidFill>
              </a:rPr>
              <a:t>further</a:t>
            </a:r>
            <a:r>
              <a:rPr lang="fr-BE" sz="1400" i="0" dirty="0">
                <a:solidFill>
                  <a:schemeClr val="tx1"/>
                </a:solidFill>
              </a:rPr>
              <a:t> </a:t>
            </a:r>
            <a:r>
              <a:rPr lang="fr-BE" sz="1400" i="0" dirty="0" err="1">
                <a:solidFill>
                  <a:schemeClr val="tx1"/>
                </a:solidFill>
              </a:rPr>
              <a:t>treatment</a:t>
            </a:r>
            <a:r>
              <a:rPr lang="fr-BE" sz="1400" i="0" dirty="0">
                <a:solidFill>
                  <a:schemeClr val="tx1"/>
                </a:solidFill>
              </a:rPr>
              <a:t> as </a:t>
            </a:r>
            <a:r>
              <a:rPr lang="fr-BE" sz="1400" i="0" dirty="0" err="1">
                <a:solidFill>
                  <a:schemeClr val="tx1"/>
                </a:solidFill>
              </a:rPr>
              <a:t>generic</a:t>
            </a:r>
            <a:r>
              <a:rPr lang="fr-BE" sz="1400" i="0" dirty="0">
                <a:solidFill>
                  <a:schemeClr val="tx1"/>
                </a:solidFill>
              </a:rPr>
              <a:t> Collection interface !</a:t>
            </a:r>
          </a:p>
          <a:p>
            <a:pPr lvl="1" algn="l"/>
            <a:endParaRPr lang="nl-NL" sz="1400" i="0" dirty="0">
              <a:solidFill>
                <a:schemeClr val="tx1"/>
              </a:solidFill>
            </a:endParaRPr>
          </a:p>
          <a:p>
            <a:pPr lvl="1" algn="l"/>
            <a:r>
              <a:rPr lang="nl-NL" sz="1400" i="0" dirty="0">
                <a:solidFill>
                  <a:schemeClr val="tx1"/>
                </a:solidFill>
              </a:rPr>
              <a:t>   </a:t>
            </a:r>
            <a:r>
              <a:rPr lang="nl-NL" sz="1400" i="0" dirty="0" err="1">
                <a:solidFill>
                  <a:schemeClr val="tx1"/>
                </a:solidFill>
              </a:rPr>
              <a:t>sortedSet.add</a:t>
            </a:r>
            <a:r>
              <a:rPr lang="nl-NL" sz="1400" i="0" dirty="0">
                <a:solidFill>
                  <a:schemeClr val="tx1"/>
                </a:solidFill>
              </a:rPr>
              <a:t>("Gene");</a:t>
            </a:r>
          </a:p>
          <a:p>
            <a:pPr lvl="1" algn="l"/>
            <a:r>
              <a:rPr lang="nl-NL" sz="1400" i="0" dirty="0">
                <a:solidFill>
                  <a:schemeClr val="tx1"/>
                </a:solidFill>
              </a:rPr>
              <a:t>   </a:t>
            </a:r>
            <a:r>
              <a:rPr lang="nl-NL" sz="1400" i="0" dirty="0" err="1">
                <a:solidFill>
                  <a:schemeClr val="tx1"/>
                </a:solidFill>
              </a:rPr>
              <a:t>sortedSet.add</a:t>
            </a:r>
            <a:r>
              <a:rPr lang="nl-NL" sz="1400" i="0" dirty="0">
                <a:solidFill>
                  <a:schemeClr val="tx1"/>
                </a:solidFill>
              </a:rPr>
              <a:t>("Elizabeth");</a:t>
            </a:r>
          </a:p>
          <a:p>
            <a:pPr lvl="1" algn="l"/>
            <a:r>
              <a:rPr lang="nl-NL" sz="1400" i="0" dirty="0">
                <a:solidFill>
                  <a:schemeClr val="tx1"/>
                </a:solidFill>
              </a:rPr>
              <a:t>   </a:t>
            </a:r>
            <a:r>
              <a:rPr lang="nl-NL" sz="1400" i="0" dirty="0" err="1">
                <a:solidFill>
                  <a:schemeClr val="tx1"/>
                </a:solidFill>
              </a:rPr>
              <a:t>sortedSet.add</a:t>
            </a:r>
            <a:r>
              <a:rPr lang="nl-NL" sz="1400" i="0" dirty="0">
                <a:solidFill>
                  <a:schemeClr val="tx1"/>
                </a:solidFill>
              </a:rPr>
              <a:t>("</a:t>
            </a:r>
            <a:r>
              <a:rPr lang="nl-NL" sz="1400" i="0" dirty="0" err="1">
                <a:solidFill>
                  <a:schemeClr val="tx1"/>
                </a:solidFill>
              </a:rPr>
              <a:t>Bernadine</a:t>
            </a:r>
            <a:r>
              <a:rPr lang="nl-NL" sz="1400" i="0" dirty="0">
                <a:solidFill>
                  <a:schemeClr val="tx1"/>
                </a:solidFill>
              </a:rPr>
              <a:t>");</a:t>
            </a:r>
          </a:p>
          <a:p>
            <a:pPr lvl="1" algn="l"/>
            <a:r>
              <a:rPr lang="nl-NL" sz="1400" i="0" dirty="0">
                <a:solidFill>
                  <a:schemeClr val="tx1"/>
                </a:solidFill>
              </a:rPr>
              <a:t>   </a:t>
            </a:r>
            <a:r>
              <a:rPr lang="nl-NL" sz="1400" i="0" dirty="0" err="1">
                <a:solidFill>
                  <a:schemeClr val="tx1"/>
                </a:solidFill>
              </a:rPr>
              <a:t>sortedSet.add</a:t>
            </a:r>
            <a:r>
              <a:rPr lang="nl-NL" sz="1400" i="0" dirty="0">
                <a:solidFill>
                  <a:schemeClr val="tx1"/>
                </a:solidFill>
              </a:rPr>
              <a:t>("Elizabeth");</a:t>
            </a:r>
          </a:p>
          <a:p>
            <a:pPr lvl="1" algn="l"/>
            <a:r>
              <a:rPr lang="nl-NL" sz="1400" i="0" dirty="0">
                <a:solidFill>
                  <a:schemeClr val="tx1"/>
                </a:solidFill>
              </a:rPr>
              <a:t>   </a:t>
            </a:r>
            <a:r>
              <a:rPr lang="nl-NL" sz="1400" i="0" dirty="0" err="1">
                <a:solidFill>
                  <a:schemeClr val="tx1"/>
                </a:solidFill>
              </a:rPr>
              <a:t>System.out.println</a:t>
            </a:r>
            <a:r>
              <a:rPr lang="nl-NL" sz="1400" i="0" dirty="0">
                <a:solidFill>
                  <a:schemeClr val="tx1"/>
                </a:solidFill>
              </a:rPr>
              <a:t>(</a:t>
            </a:r>
            <a:r>
              <a:rPr lang="nl-NL" sz="1400" i="0" dirty="0" err="1">
                <a:solidFill>
                  <a:schemeClr val="tx1"/>
                </a:solidFill>
              </a:rPr>
              <a:t>sortedSet</a:t>
            </a:r>
            <a:r>
              <a:rPr lang="nl-NL" sz="1400" i="0" dirty="0">
                <a:solidFill>
                  <a:schemeClr val="tx1"/>
                </a:solidFill>
              </a:rPr>
              <a:t>);</a:t>
            </a: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  </a:t>
            </a:r>
            <a:r>
              <a:rPr lang="nl-BE" sz="1400" i="0" dirty="0">
                <a:solidFill>
                  <a:schemeClr val="tx1"/>
                </a:solidFill>
              </a:rPr>
              <a:t>  </a:t>
            </a:r>
            <a:r>
              <a:rPr lang="nl-NL" sz="1400" i="0" dirty="0">
                <a:solidFill>
                  <a:schemeClr val="tx1"/>
                </a:solidFill>
              </a:rPr>
              <a:t>}</a:t>
            </a: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}</a:t>
            </a:r>
            <a:endParaRPr lang="nl-BE" sz="1400" i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Tree</a:t>
            </a:r>
            <a:r>
              <a:rPr lang="nl-BE" i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Set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5357826"/>
            <a:ext cx="4100514" cy="1000132"/>
          </a:xfrm>
        </p:spPr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Hands-on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excercise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4 :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datastructures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_4_Treeset</a:t>
            </a: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7018425" y="1571612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6"/>
          <p:cNvSpPr>
            <a:spLocks noChangeShapeType="1"/>
          </p:cNvSpPr>
          <p:nvPr/>
        </p:nvSpPr>
        <p:spPr bwMode="auto">
          <a:xfrm flipV="1">
            <a:off x="7947119" y="2109778"/>
            <a:ext cx="0" cy="27305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7072330" y="2428868"/>
            <a:ext cx="1714512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7375615" y="360808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8"/>
          <p:cNvSpPr>
            <a:spLocks noChangeArrowheads="1"/>
          </p:cNvSpPr>
          <p:nvPr/>
        </p:nvSpPr>
        <p:spPr bwMode="auto">
          <a:xfrm>
            <a:off x="7375615" y="477890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SortedSet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ine 46"/>
          <p:cNvSpPr>
            <a:spLocks noChangeShapeType="1"/>
          </p:cNvSpPr>
          <p:nvPr/>
        </p:nvSpPr>
        <p:spPr bwMode="auto">
          <a:xfrm flipV="1">
            <a:off x="8018557" y="298159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48"/>
          <p:cNvSpPr>
            <a:spLocks noChangeShapeType="1"/>
          </p:cNvSpPr>
          <p:nvPr/>
        </p:nvSpPr>
        <p:spPr bwMode="auto">
          <a:xfrm flipV="1">
            <a:off x="8001024" y="4149642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8"/>
          <p:cNvSpPr>
            <a:spLocks noChangeArrowheads="1"/>
          </p:cNvSpPr>
          <p:nvPr/>
        </p:nvSpPr>
        <p:spPr bwMode="auto">
          <a:xfrm>
            <a:off x="7518491" y="5962313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TreeSet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48"/>
          <p:cNvSpPr>
            <a:spLocks noChangeShapeType="1"/>
          </p:cNvSpPr>
          <p:nvPr/>
        </p:nvSpPr>
        <p:spPr bwMode="auto">
          <a:xfrm flipV="1">
            <a:off x="8001024" y="533305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42"/>
          <p:cNvSpPr>
            <a:spLocks noChangeArrowheads="1"/>
          </p:cNvSpPr>
          <p:nvPr/>
        </p:nvSpPr>
        <p:spPr bwMode="auto">
          <a:xfrm>
            <a:off x="3398856" y="4289438"/>
            <a:ext cx="3816350" cy="925512"/>
          </a:xfrm>
          <a:prstGeom prst="rect">
            <a:avLst/>
          </a:prstGeom>
          <a:solidFill>
            <a:schemeClr val="bg1"/>
          </a:solidFill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fr-BE" sz="1800" i="0" dirty="0" err="1" smtClean="0">
                <a:solidFill>
                  <a:srgbClr val="009900"/>
                </a:solidFill>
                <a:latin typeface="Times New Roman" pitchFamily="18" charset="0"/>
              </a:rPr>
              <a:t>Result</a:t>
            </a:r>
            <a:r>
              <a:rPr lang="fr-BE" sz="1800" i="0" dirty="0" smtClean="0">
                <a:solidFill>
                  <a:srgbClr val="009900"/>
                </a:solidFill>
                <a:latin typeface="Times New Roman" pitchFamily="18" charset="0"/>
              </a:rPr>
              <a:t>: </a:t>
            </a:r>
            <a:endParaRPr lang="fr-BE" sz="1800" i="0" dirty="0">
              <a:solidFill>
                <a:srgbClr val="009900"/>
              </a:solidFill>
              <a:latin typeface="Times New Roman" pitchFamily="18" charset="0"/>
            </a:endParaRPr>
          </a:p>
          <a:p>
            <a:pPr algn="l"/>
            <a:r>
              <a:rPr lang="nl-NL" sz="1800" i="0" dirty="0">
                <a:solidFill>
                  <a:srgbClr val="009900"/>
                </a:solidFill>
                <a:latin typeface="Times New Roman" pitchFamily="18" charset="0"/>
              </a:rPr>
              <a:t>[</a:t>
            </a:r>
            <a:r>
              <a:rPr lang="nl-NL" sz="1800" i="0" dirty="0" err="1">
                <a:solidFill>
                  <a:srgbClr val="009900"/>
                </a:solidFill>
                <a:latin typeface="Times New Roman" pitchFamily="18" charset="0"/>
              </a:rPr>
              <a:t>Bernadine</a:t>
            </a:r>
            <a:r>
              <a:rPr lang="nl-NL" sz="1800" i="0" dirty="0">
                <a:solidFill>
                  <a:srgbClr val="009900"/>
                </a:solidFill>
                <a:latin typeface="Times New Roman" pitchFamily="18" charset="0"/>
              </a:rPr>
              <a:t>, Elizabeth, Gene]</a:t>
            </a:r>
            <a:r>
              <a:rPr lang="fr-BE" sz="1800" i="0" dirty="0">
                <a:solidFill>
                  <a:srgbClr val="009900"/>
                </a:solidFill>
                <a:latin typeface="Times New Roman" pitchFamily="18" charset="0"/>
              </a:rPr>
              <a:t> </a:t>
            </a:r>
          </a:p>
          <a:p>
            <a:pPr algn="l"/>
            <a:r>
              <a:rPr lang="nl-BE" sz="1800" i="0" dirty="0">
                <a:solidFill>
                  <a:srgbClr val="009900"/>
                </a:solidFill>
                <a:latin typeface="Times New Roman" pitchFamily="18" charset="0"/>
              </a:rPr>
              <a:t>-&gt; </a:t>
            </a:r>
            <a:r>
              <a:rPr lang="nl-BE" sz="1800" b="1" i="0" dirty="0" err="1">
                <a:solidFill>
                  <a:srgbClr val="009900"/>
                </a:solidFill>
                <a:latin typeface="Times New Roman" pitchFamily="18" charset="0"/>
              </a:rPr>
              <a:t>no</a:t>
            </a:r>
            <a:r>
              <a:rPr lang="nl-BE" sz="1800" b="1" i="0" dirty="0">
                <a:solidFill>
                  <a:srgbClr val="009900"/>
                </a:solidFill>
                <a:latin typeface="Times New Roman" pitchFamily="18" charset="0"/>
              </a:rPr>
              <a:t> </a:t>
            </a:r>
            <a:r>
              <a:rPr lang="nl-BE" sz="1800" b="1" i="0" dirty="0" err="1" smtClean="0">
                <a:solidFill>
                  <a:srgbClr val="009900"/>
                </a:solidFill>
                <a:latin typeface="Times New Roman" pitchFamily="18" charset="0"/>
              </a:rPr>
              <a:t>duplicates</a:t>
            </a:r>
            <a:r>
              <a:rPr lang="nl-BE" sz="1800" b="1" i="0" dirty="0" smtClean="0">
                <a:solidFill>
                  <a:srgbClr val="009900"/>
                </a:solidFill>
                <a:latin typeface="Times New Roman" pitchFamily="18" charset="0"/>
              </a:rPr>
              <a:t> </a:t>
            </a:r>
            <a:r>
              <a:rPr lang="nl-BE" sz="1800" b="1" i="0" dirty="0">
                <a:solidFill>
                  <a:srgbClr val="009900"/>
                </a:solidFill>
                <a:latin typeface="Times New Roman" pitchFamily="18" charset="0"/>
              </a:rPr>
              <a:t>and </a:t>
            </a:r>
            <a:r>
              <a:rPr lang="nl-BE" sz="1800" b="1" i="0" dirty="0" err="1">
                <a:solidFill>
                  <a:srgbClr val="009900"/>
                </a:solidFill>
                <a:latin typeface="Times New Roman" pitchFamily="18" charset="0"/>
              </a:rPr>
              <a:t>ordered</a:t>
            </a:r>
            <a:r>
              <a:rPr lang="nl-BE" sz="1800" b="1" i="0" dirty="0">
                <a:solidFill>
                  <a:srgbClr val="009900"/>
                </a:solidFill>
                <a:latin typeface="Times New Roman" pitchFamily="18" charset="0"/>
              </a:rPr>
              <a:t>!</a:t>
            </a:r>
            <a:endParaRPr lang="nl-NL" sz="1800" b="1" i="0" dirty="0">
              <a:solidFill>
                <a:srgbClr val="0099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Sorting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objects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Comparator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interface</a:t>
            </a: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Implement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Comparator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Override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int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compare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(Object o1, Object o2)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Sorting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objects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Comparator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interface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57224" y="2500306"/>
            <a:ext cx="7483475" cy="37548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NL" sz="1400" i="0" dirty="0">
                <a:solidFill>
                  <a:schemeClr val="tx1"/>
                </a:solidFill>
              </a:rPr>
              <a:t>import </a:t>
            </a:r>
            <a:r>
              <a:rPr lang="nl-NL" sz="1400" i="0" dirty="0" err="1">
                <a:solidFill>
                  <a:schemeClr val="tx1"/>
                </a:solidFill>
              </a:rPr>
              <a:t>java.util</a:t>
            </a:r>
            <a:r>
              <a:rPr lang="nl-NL" sz="1400" i="0" dirty="0">
                <a:solidFill>
                  <a:schemeClr val="tx1"/>
                </a:solidFill>
              </a:rPr>
              <a:t>.*;</a:t>
            </a:r>
          </a:p>
          <a:p>
            <a:pPr algn="l"/>
            <a:endParaRPr lang="nl-NL" sz="1400" i="0" dirty="0">
              <a:solidFill>
                <a:schemeClr val="tx1"/>
              </a:solidFill>
            </a:endParaRPr>
          </a:p>
          <a:p>
            <a:pPr algn="l"/>
            <a:r>
              <a:rPr lang="nl-NL" sz="1400" b="1" i="0" dirty="0" err="1">
                <a:solidFill>
                  <a:schemeClr val="tx1"/>
                </a:solidFill>
              </a:rPr>
              <a:t>class</a:t>
            </a:r>
            <a:r>
              <a:rPr lang="nl-NL" sz="1400" i="0" dirty="0">
                <a:solidFill>
                  <a:schemeClr val="tx1"/>
                </a:solidFill>
              </a:rPr>
              <a:t> </a:t>
            </a:r>
            <a:r>
              <a:rPr lang="nl-NL" sz="1400" b="1" i="0" dirty="0" err="1" smtClean="0">
                <a:solidFill>
                  <a:srgbClr val="C00000"/>
                </a:solidFill>
              </a:rPr>
              <a:t>MyStringComparator</a:t>
            </a:r>
            <a:r>
              <a:rPr lang="nl-NL" sz="1400" i="0" dirty="0" smtClean="0">
                <a:solidFill>
                  <a:schemeClr val="tx1"/>
                </a:solidFill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</a:rPr>
              <a:t>implements</a:t>
            </a:r>
            <a:r>
              <a:rPr lang="nl-NL" sz="1400" b="1" i="0" dirty="0">
                <a:solidFill>
                  <a:schemeClr val="tx1"/>
                </a:solidFill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</a:rPr>
              <a:t>Comparator</a:t>
            </a:r>
            <a:r>
              <a:rPr lang="nl-NL" sz="1400" i="0" dirty="0">
                <a:solidFill>
                  <a:schemeClr val="tx1"/>
                </a:solidFill>
              </a:rPr>
              <a:t> {</a:t>
            </a:r>
          </a:p>
          <a:p>
            <a:pPr algn="l"/>
            <a:endParaRPr lang="nl-NL" sz="1400" b="1" i="0" dirty="0">
              <a:solidFill>
                <a:schemeClr val="tx1"/>
              </a:solidFill>
            </a:endParaRPr>
          </a:p>
          <a:p>
            <a:pPr algn="l"/>
            <a:r>
              <a:rPr lang="nl-NL" sz="1400" b="1" i="0" dirty="0">
                <a:solidFill>
                  <a:schemeClr val="tx1"/>
                </a:solidFill>
              </a:rPr>
              <a:t>    public int </a:t>
            </a:r>
            <a:r>
              <a:rPr lang="nl-NL" sz="1400" b="1" i="0" dirty="0" err="1">
                <a:solidFill>
                  <a:schemeClr val="tx1"/>
                </a:solidFill>
              </a:rPr>
              <a:t>compare</a:t>
            </a:r>
            <a:r>
              <a:rPr lang="nl-NL" sz="1400" b="1" i="0" dirty="0">
                <a:solidFill>
                  <a:schemeClr val="tx1"/>
                </a:solidFill>
              </a:rPr>
              <a:t>(Object o1, Object o2) {</a:t>
            </a:r>
          </a:p>
          <a:p>
            <a:pPr algn="l"/>
            <a:r>
              <a:rPr lang="nl-BE" sz="1400" b="1" i="0" dirty="0">
                <a:solidFill>
                  <a:schemeClr val="tx1"/>
                </a:solidFill>
              </a:rPr>
              <a:t>	</a:t>
            </a:r>
            <a:r>
              <a:rPr lang="nl-NL" sz="1400" b="1" i="0" dirty="0" err="1">
                <a:solidFill>
                  <a:schemeClr val="tx1"/>
                </a:solidFill>
              </a:rPr>
              <a:t>String</a:t>
            </a:r>
            <a:r>
              <a:rPr lang="nl-NL" sz="1400" b="1" i="0" dirty="0">
                <a:solidFill>
                  <a:schemeClr val="tx1"/>
                </a:solidFill>
              </a:rPr>
              <a:t> s1 = (</a:t>
            </a:r>
            <a:r>
              <a:rPr lang="nl-NL" sz="1400" b="1" i="0" dirty="0" err="1">
                <a:solidFill>
                  <a:schemeClr val="tx1"/>
                </a:solidFill>
              </a:rPr>
              <a:t>String</a:t>
            </a:r>
            <a:r>
              <a:rPr lang="nl-NL" sz="1400" b="1" i="0" dirty="0">
                <a:solidFill>
                  <a:schemeClr val="tx1"/>
                </a:solidFill>
              </a:rPr>
              <a:t>)o1;</a:t>
            </a:r>
          </a:p>
          <a:p>
            <a:pPr algn="l"/>
            <a:r>
              <a:rPr lang="nl-BE" sz="1400" b="1" i="0" dirty="0">
                <a:solidFill>
                  <a:schemeClr val="tx1"/>
                </a:solidFill>
              </a:rPr>
              <a:t>	</a:t>
            </a:r>
            <a:r>
              <a:rPr lang="nl-BE" sz="1400" b="1" i="0" dirty="0" err="1">
                <a:solidFill>
                  <a:schemeClr val="tx1"/>
                </a:solidFill>
              </a:rPr>
              <a:t>String</a:t>
            </a:r>
            <a:r>
              <a:rPr lang="nl-BE" sz="1400" b="1" i="0" dirty="0">
                <a:solidFill>
                  <a:schemeClr val="tx1"/>
                </a:solidFill>
              </a:rPr>
              <a:t> s2 = (</a:t>
            </a:r>
            <a:r>
              <a:rPr lang="nl-BE" sz="1400" b="1" i="0" dirty="0" err="1">
                <a:solidFill>
                  <a:schemeClr val="tx1"/>
                </a:solidFill>
              </a:rPr>
              <a:t>String</a:t>
            </a:r>
            <a:r>
              <a:rPr lang="nl-BE" sz="1400" b="1" i="0" dirty="0">
                <a:solidFill>
                  <a:schemeClr val="tx1"/>
                </a:solidFill>
              </a:rPr>
              <a:t>)o2</a:t>
            </a:r>
            <a:r>
              <a:rPr lang="nl-BE" sz="1400" b="1" i="0" dirty="0" smtClean="0">
                <a:solidFill>
                  <a:schemeClr val="tx1"/>
                </a:solidFill>
              </a:rPr>
              <a:t>;</a:t>
            </a:r>
          </a:p>
          <a:p>
            <a:pPr algn="l"/>
            <a:endParaRPr lang="nl-BE" sz="1400" b="1" i="0" dirty="0" smtClean="0">
              <a:solidFill>
                <a:schemeClr val="tx1"/>
              </a:solidFill>
            </a:endParaRP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</a:t>
            </a:r>
            <a:r>
              <a:rPr lang="nl-BE" sz="1400" b="1" i="0" dirty="0" err="1" smtClean="0">
                <a:solidFill>
                  <a:schemeClr val="tx1"/>
                </a:solidFill>
              </a:rPr>
              <a:t>if</a:t>
            </a:r>
            <a:r>
              <a:rPr lang="nl-BE" sz="1400" b="1" i="0" dirty="0" smtClean="0">
                <a:solidFill>
                  <a:schemeClr val="tx1"/>
                </a:solidFill>
              </a:rPr>
              <a:t>(s1.length() &lt; s2.length()) { </a:t>
            </a: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    return -1; // o1 is smaller </a:t>
            </a:r>
            <a:r>
              <a:rPr lang="nl-BE" sz="1400" b="1" i="0" dirty="0" err="1" smtClean="0">
                <a:solidFill>
                  <a:schemeClr val="tx1"/>
                </a:solidFill>
              </a:rPr>
              <a:t>than</a:t>
            </a:r>
            <a:r>
              <a:rPr lang="nl-BE" sz="1400" b="1" i="0" dirty="0" smtClean="0">
                <a:solidFill>
                  <a:schemeClr val="tx1"/>
                </a:solidFill>
              </a:rPr>
              <a:t> o2</a:t>
            </a:r>
          </a:p>
          <a:p>
            <a:pPr algn="l"/>
            <a:r>
              <a:rPr lang="nl-BE" sz="1400" b="1" i="0" dirty="0" smtClean="0">
                <a:solidFill>
                  <a:schemeClr val="tx1"/>
                </a:solidFill>
              </a:rPr>
              <a:t>	} </a:t>
            </a:r>
            <a:r>
              <a:rPr lang="nl-BE" sz="1400" b="1" i="0" dirty="0" err="1" smtClean="0">
                <a:solidFill>
                  <a:schemeClr val="tx1"/>
                </a:solidFill>
              </a:rPr>
              <a:t>else</a:t>
            </a:r>
            <a:r>
              <a:rPr lang="nl-BE" sz="1400" b="1" i="0" dirty="0" smtClean="0">
                <a:solidFill>
                  <a:schemeClr val="tx1"/>
                </a:solidFill>
              </a:rPr>
              <a:t> </a:t>
            </a:r>
            <a:r>
              <a:rPr lang="nl-BE" sz="1400" b="1" i="0" dirty="0" err="1" smtClean="0">
                <a:solidFill>
                  <a:schemeClr val="tx1"/>
                </a:solidFill>
              </a:rPr>
              <a:t>if</a:t>
            </a:r>
            <a:r>
              <a:rPr lang="nl-BE" sz="1400" b="1" i="0" dirty="0" smtClean="0">
                <a:solidFill>
                  <a:schemeClr val="tx1"/>
                </a:solidFill>
              </a:rPr>
              <a:t>(</a:t>
            </a:r>
            <a:r>
              <a:rPr lang="nl-NL" sz="1400" b="1" i="0" dirty="0" smtClean="0">
                <a:solidFill>
                  <a:schemeClr val="tx1"/>
                </a:solidFill>
              </a:rPr>
              <a:t>s1.length() == s2.length()) {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    return 0; // o1 </a:t>
            </a:r>
            <a:r>
              <a:rPr lang="nl-NL" sz="1400" b="1" i="0" dirty="0" err="1" smtClean="0">
                <a:solidFill>
                  <a:schemeClr val="tx1"/>
                </a:solidFill>
              </a:rPr>
              <a:t>equals</a:t>
            </a:r>
            <a:r>
              <a:rPr lang="nl-NL" sz="1400" b="1" i="0" dirty="0" smtClean="0">
                <a:solidFill>
                  <a:schemeClr val="tx1"/>
                </a:solidFill>
              </a:rPr>
              <a:t> o2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} </a:t>
            </a:r>
            <a:r>
              <a:rPr lang="nl-NL" sz="1400" b="1" i="0" dirty="0" err="1" smtClean="0">
                <a:solidFill>
                  <a:schemeClr val="tx1"/>
                </a:solidFill>
              </a:rPr>
              <a:t>else</a:t>
            </a:r>
            <a:r>
              <a:rPr lang="nl-NL" sz="1400" b="1" i="0" dirty="0" smtClean="0">
                <a:solidFill>
                  <a:schemeClr val="tx1"/>
                </a:solidFill>
              </a:rPr>
              <a:t> {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    return 1; //o1 is </a:t>
            </a:r>
            <a:r>
              <a:rPr lang="nl-NL" sz="1400" b="1" i="0" dirty="0" err="1" smtClean="0">
                <a:solidFill>
                  <a:schemeClr val="tx1"/>
                </a:solidFill>
              </a:rPr>
              <a:t>greater</a:t>
            </a:r>
            <a:r>
              <a:rPr lang="nl-NL" sz="1400" b="1" i="0" dirty="0" smtClean="0">
                <a:solidFill>
                  <a:schemeClr val="tx1"/>
                </a:solidFill>
              </a:rPr>
              <a:t> </a:t>
            </a:r>
            <a:r>
              <a:rPr lang="nl-NL" sz="1400" b="1" i="0" dirty="0" err="1" smtClean="0">
                <a:solidFill>
                  <a:schemeClr val="tx1"/>
                </a:solidFill>
              </a:rPr>
              <a:t>than</a:t>
            </a:r>
            <a:r>
              <a:rPr lang="nl-NL" sz="1400" b="1" i="0" dirty="0" smtClean="0">
                <a:solidFill>
                  <a:schemeClr val="tx1"/>
                </a:solidFill>
              </a:rPr>
              <a:t> o2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	}</a:t>
            </a:r>
          </a:p>
          <a:p>
            <a:pPr algn="l"/>
            <a:r>
              <a:rPr lang="nl-NL" sz="1400" b="1" i="0" dirty="0" smtClean="0">
                <a:solidFill>
                  <a:schemeClr val="tx1"/>
                </a:solidFill>
              </a:rPr>
              <a:t>    }</a:t>
            </a:r>
            <a:endParaRPr lang="nl-NL" sz="1400" b="1" i="0" dirty="0">
              <a:solidFill>
                <a:schemeClr val="tx1"/>
              </a:solidFill>
            </a:endParaRP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}</a:t>
            </a:r>
            <a:endParaRPr lang="fr-BE" sz="1400" i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Sorting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objects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nl-BE" sz="2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Comparator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interface</a:t>
            </a:r>
          </a:p>
          <a:p>
            <a:pPr>
              <a:spcBef>
                <a:spcPct val="50000"/>
              </a:spcBef>
              <a:buNone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Comparator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in Treeset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constructor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None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914400" y="2822589"/>
            <a:ext cx="7483475" cy="2678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NL" sz="1400" i="0" dirty="0" err="1">
                <a:solidFill>
                  <a:schemeClr val="tx1"/>
                </a:solidFill>
              </a:rPr>
              <a:t>class</a:t>
            </a:r>
            <a:r>
              <a:rPr lang="nl-NL" sz="1400" i="0" dirty="0">
                <a:solidFill>
                  <a:schemeClr val="tx1"/>
                </a:solidFill>
              </a:rPr>
              <a:t> </a:t>
            </a:r>
            <a:r>
              <a:rPr lang="nl-NL" sz="1400" i="0" dirty="0" smtClean="0">
                <a:solidFill>
                  <a:schemeClr val="tx1"/>
                </a:solidFill>
              </a:rPr>
              <a:t>Test </a:t>
            </a:r>
            <a:r>
              <a:rPr lang="nl-NL" sz="1400" i="0" dirty="0">
                <a:solidFill>
                  <a:schemeClr val="tx1"/>
                </a:solidFill>
              </a:rPr>
              <a:t>{</a:t>
            </a:r>
          </a:p>
          <a:p>
            <a:pPr algn="l"/>
            <a:r>
              <a:rPr lang="nl-BE" sz="1400" i="0" dirty="0">
                <a:solidFill>
                  <a:schemeClr val="tx1"/>
                </a:solidFill>
              </a:rPr>
              <a:t>    </a:t>
            </a:r>
            <a:r>
              <a:rPr lang="nl-NL" sz="1400" i="0" dirty="0">
                <a:solidFill>
                  <a:schemeClr val="tx1"/>
                </a:solidFill>
              </a:rPr>
              <a:t>public static </a:t>
            </a:r>
            <a:r>
              <a:rPr lang="nl-NL" sz="1400" i="0" dirty="0" err="1">
                <a:solidFill>
                  <a:schemeClr val="tx1"/>
                </a:solidFill>
              </a:rPr>
              <a:t>void</a:t>
            </a:r>
            <a:r>
              <a:rPr lang="nl-NL" sz="1400" i="0" dirty="0">
                <a:solidFill>
                  <a:schemeClr val="tx1"/>
                </a:solidFill>
              </a:rPr>
              <a:t> </a:t>
            </a:r>
            <a:r>
              <a:rPr lang="nl-NL" sz="1400" i="0" dirty="0" err="1">
                <a:solidFill>
                  <a:schemeClr val="tx1"/>
                </a:solidFill>
              </a:rPr>
              <a:t>main</a:t>
            </a:r>
            <a:r>
              <a:rPr lang="nl-NL" sz="1400" i="0" dirty="0">
                <a:solidFill>
                  <a:schemeClr val="tx1"/>
                </a:solidFill>
              </a:rPr>
              <a:t>(</a:t>
            </a:r>
            <a:r>
              <a:rPr lang="nl-NL" sz="1400" i="0" dirty="0" err="1">
                <a:solidFill>
                  <a:schemeClr val="tx1"/>
                </a:solidFill>
              </a:rPr>
              <a:t>String</a:t>
            </a:r>
            <a:r>
              <a:rPr lang="nl-NL" sz="1400" i="0" dirty="0">
                <a:solidFill>
                  <a:schemeClr val="tx1"/>
                </a:solidFill>
              </a:rPr>
              <a:t>[] </a:t>
            </a:r>
            <a:r>
              <a:rPr lang="nl-NL" sz="1400" i="0" dirty="0" err="1">
                <a:solidFill>
                  <a:schemeClr val="tx1"/>
                </a:solidFill>
              </a:rPr>
              <a:t>args</a:t>
            </a:r>
            <a:r>
              <a:rPr lang="nl-NL" sz="1400" i="0" dirty="0">
                <a:solidFill>
                  <a:schemeClr val="tx1"/>
                </a:solidFill>
              </a:rPr>
              <a:t>) {</a:t>
            </a: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	</a:t>
            </a:r>
            <a:r>
              <a:rPr lang="nl-NL" sz="1400" b="1" i="0" dirty="0" err="1">
                <a:solidFill>
                  <a:schemeClr val="tx1"/>
                </a:solidFill>
              </a:rPr>
              <a:t>TreeSet</a:t>
            </a:r>
            <a:r>
              <a:rPr lang="nl-NL" sz="1400" b="1" i="0" dirty="0">
                <a:solidFill>
                  <a:schemeClr val="tx1"/>
                </a:solidFill>
              </a:rPr>
              <a:t> t = </a:t>
            </a:r>
            <a:r>
              <a:rPr lang="nl-NL" sz="1400" b="1" i="0" dirty="0" err="1">
                <a:solidFill>
                  <a:schemeClr val="tx1"/>
                </a:solidFill>
              </a:rPr>
              <a:t>new</a:t>
            </a:r>
            <a:r>
              <a:rPr lang="nl-NL" sz="1400" b="1" i="0" dirty="0">
                <a:solidFill>
                  <a:schemeClr val="tx1"/>
                </a:solidFill>
              </a:rPr>
              <a:t> </a:t>
            </a:r>
            <a:r>
              <a:rPr lang="nl-NL" sz="1400" b="1" i="0" dirty="0" err="1">
                <a:solidFill>
                  <a:schemeClr val="tx1"/>
                </a:solidFill>
              </a:rPr>
              <a:t>TreeSet</a:t>
            </a:r>
            <a:r>
              <a:rPr lang="nl-NL" sz="1400" b="1" i="0" dirty="0">
                <a:solidFill>
                  <a:schemeClr val="tx1"/>
                </a:solidFill>
              </a:rPr>
              <a:t>( </a:t>
            </a:r>
            <a:r>
              <a:rPr lang="nl-NL" sz="1400" b="1" i="0" dirty="0" err="1">
                <a:solidFill>
                  <a:srgbClr val="C00000"/>
                </a:solidFill>
              </a:rPr>
              <a:t>new</a:t>
            </a:r>
            <a:r>
              <a:rPr lang="nl-NL" sz="1400" b="1" i="0" dirty="0">
                <a:solidFill>
                  <a:srgbClr val="C00000"/>
                </a:solidFill>
              </a:rPr>
              <a:t> </a:t>
            </a:r>
            <a:r>
              <a:rPr lang="nl-NL" sz="1400" b="1" i="0" dirty="0" err="1" smtClean="0">
                <a:solidFill>
                  <a:srgbClr val="C00000"/>
                </a:solidFill>
              </a:rPr>
              <a:t>MyStringComparator</a:t>
            </a:r>
            <a:r>
              <a:rPr lang="nl-NL" sz="1400" b="1" i="0" dirty="0">
                <a:solidFill>
                  <a:srgbClr val="C00000"/>
                </a:solidFill>
              </a:rPr>
              <a:t>() </a:t>
            </a:r>
            <a:r>
              <a:rPr lang="nl-NL" sz="1400" b="1" i="0" dirty="0">
                <a:solidFill>
                  <a:schemeClr val="tx1"/>
                </a:solidFill>
              </a:rPr>
              <a:t>);</a:t>
            </a:r>
          </a:p>
          <a:p>
            <a:pPr algn="l"/>
            <a:endParaRPr lang="nl-BE" sz="1400" b="1" i="0" dirty="0">
              <a:solidFill>
                <a:schemeClr val="tx1"/>
              </a:solidFill>
            </a:endParaRP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	</a:t>
            </a:r>
            <a:r>
              <a:rPr lang="nl-NL" sz="1400" i="0" dirty="0" err="1">
                <a:solidFill>
                  <a:schemeClr val="tx1"/>
                </a:solidFill>
              </a:rPr>
              <a:t>t.add</a:t>
            </a:r>
            <a:r>
              <a:rPr lang="nl-NL" sz="1400" i="0" dirty="0">
                <a:solidFill>
                  <a:schemeClr val="tx1"/>
                </a:solidFill>
              </a:rPr>
              <a:t>(“Kristien</a:t>
            </a:r>
            <a:r>
              <a:rPr lang="nl-NL" sz="1400" i="0" dirty="0" smtClean="0">
                <a:solidFill>
                  <a:schemeClr val="tx1"/>
                </a:solidFill>
              </a:rPr>
              <a:t>”);</a:t>
            </a:r>
            <a:endParaRPr lang="nl-NL" sz="1400" i="0" dirty="0">
              <a:solidFill>
                <a:schemeClr val="tx1"/>
              </a:solidFill>
            </a:endParaRP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	</a:t>
            </a:r>
            <a:r>
              <a:rPr lang="nl-NL" sz="1400" i="0" dirty="0" err="1">
                <a:solidFill>
                  <a:schemeClr val="tx1"/>
                </a:solidFill>
              </a:rPr>
              <a:t>t.add</a:t>
            </a:r>
            <a:r>
              <a:rPr lang="nl-NL" sz="1400" i="0" dirty="0">
                <a:solidFill>
                  <a:schemeClr val="tx1"/>
                </a:solidFill>
              </a:rPr>
              <a:t>(“Rogier</a:t>
            </a:r>
            <a:r>
              <a:rPr lang="nl-NL" sz="1400" i="0" dirty="0" smtClean="0">
                <a:solidFill>
                  <a:schemeClr val="tx1"/>
                </a:solidFill>
              </a:rPr>
              <a:t>”);</a:t>
            </a:r>
            <a:endParaRPr lang="nl-NL" sz="1400" i="0" dirty="0">
              <a:solidFill>
                <a:schemeClr val="tx1"/>
              </a:solidFill>
            </a:endParaRP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	</a:t>
            </a:r>
            <a:r>
              <a:rPr lang="nl-NL" sz="1400" i="0" dirty="0" err="1">
                <a:solidFill>
                  <a:schemeClr val="tx1"/>
                </a:solidFill>
              </a:rPr>
              <a:t>t.add</a:t>
            </a:r>
            <a:r>
              <a:rPr lang="nl-NL" sz="1400" i="0" dirty="0">
                <a:solidFill>
                  <a:schemeClr val="tx1"/>
                </a:solidFill>
              </a:rPr>
              <a:t>(“Hans</a:t>
            </a:r>
            <a:r>
              <a:rPr lang="nl-NL" sz="1400" i="0" dirty="0" smtClean="0">
                <a:solidFill>
                  <a:schemeClr val="tx1"/>
                </a:solidFill>
              </a:rPr>
              <a:t>”);</a:t>
            </a:r>
            <a:endParaRPr lang="nl-NL" sz="1400" i="0" dirty="0">
              <a:solidFill>
                <a:schemeClr val="tx1"/>
              </a:solidFill>
            </a:endParaRP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	</a:t>
            </a:r>
            <a:r>
              <a:rPr lang="nl-NL" sz="1400" i="0" dirty="0" err="1">
                <a:solidFill>
                  <a:schemeClr val="tx1"/>
                </a:solidFill>
              </a:rPr>
              <a:t>t.add</a:t>
            </a:r>
            <a:r>
              <a:rPr lang="nl-NL" sz="1400" i="0" dirty="0">
                <a:solidFill>
                  <a:schemeClr val="tx1"/>
                </a:solidFill>
              </a:rPr>
              <a:t>(“</a:t>
            </a:r>
            <a:r>
              <a:rPr lang="nl-NL" sz="1400" i="0" dirty="0" err="1">
                <a:solidFill>
                  <a:schemeClr val="tx1"/>
                </a:solidFill>
              </a:rPr>
              <a:t>Ingwio</a:t>
            </a:r>
            <a:r>
              <a:rPr lang="nl-NL" sz="1400" i="0" dirty="0" smtClean="0">
                <a:solidFill>
                  <a:schemeClr val="tx1"/>
                </a:solidFill>
              </a:rPr>
              <a:t>”);</a:t>
            </a:r>
            <a:endParaRPr lang="nl-NL" sz="1400" i="0" dirty="0">
              <a:solidFill>
                <a:schemeClr val="tx1"/>
              </a:solidFill>
            </a:endParaRPr>
          </a:p>
          <a:p>
            <a:pPr algn="l"/>
            <a:endParaRPr lang="nl-NL" sz="1400" i="0" dirty="0">
              <a:solidFill>
                <a:schemeClr val="tx1"/>
              </a:solidFill>
            </a:endParaRP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	</a:t>
            </a:r>
            <a:r>
              <a:rPr lang="nl-NL" sz="1400" i="0" dirty="0" err="1">
                <a:solidFill>
                  <a:schemeClr val="tx1"/>
                </a:solidFill>
              </a:rPr>
              <a:t>System.out.println</a:t>
            </a:r>
            <a:r>
              <a:rPr lang="nl-NL" sz="1400" i="0" dirty="0">
                <a:solidFill>
                  <a:schemeClr val="tx1"/>
                </a:solidFill>
              </a:rPr>
              <a:t>(t);</a:t>
            </a:r>
          </a:p>
          <a:p>
            <a:pPr algn="l"/>
            <a:r>
              <a:rPr lang="nl-BE" sz="1400" i="0" dirty="0">
                <a:solidFill>
                  <a:schemeClr val="tx1"/>
                </a:solidFill>
              </a:rPr>
              <a:t>    </a:t>
            </a:r>
            <a:r>
              <a:rPr lang="nl-NL" sz="1400" i="0" dirty="0">
                <a:solidFill>
                  <a:schemeClr val="tx1"/>
                </a:solidFill>
              </a:rPr>
              <a:t>}</a:t>
            </a: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}</a:t>
            </a:r>
            <a:endParaRPr lang="nl-BE" sz="1400" i="0" dirty="0">
              <a:solidFill>
                <a:schemeClr val="tx1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00563" y="5135563"/>
            <a:ext cx="2403475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0099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fr-BE" sz="1800" i="0" dirty="0" err="1" smtClean="0">
                <a:solidFill>
                  <a:srgbClr val="009900"/>
                </a:solidFill>
                <a:latin typeface="Times New Roman" pitchFamily="18" charset="0"/>
              </a:rPr>
              <a:t>Result</a:t>
            </a:r>
            <a:r>
              <a:rPr lang="fr-BE" sz="1800" i="0" dirty="0" smtClean="0">
                <a:solidFill>
                  <a:srgbClr val="009900"/>
                </a:solidFill>
                <a:latin typeface="Times New Roman" pitchFamily="18" charset="0"/>
              </a:rPr>
              <a:t>: </a:t>
            </a:r>
            <a:endParaRPr lang="fr-BE" sz="1800" i="0" dirty="0">
              <a:solidFill>
                <a:srgbClr val="009900"/>
              </a:solidFill>
              <a:latin typeface="Times New Roman" pitchFamily="18" charset="0"/>
            </a:endParaRPr>
          </a:p>
          <a:p>
            <a:pPr algn="l"/>
            <a:r>
              <a:rPr lang="nl-NL" sz="1800" i="0" dirty="0">
                <a:solidFill>
                  <a:srgbClr val="009900"/>
                </a:solidFill>
                <a:latin typeface="Times New Roman" pitchFamily="18" charset="0"/>
              </a:rPr>
              <a:t>[Hans, Rogier, Kristien]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 smtClean="0">
                <a:solidFill>
                  <a:schemeClr val="accent2"/>
                </a:solidFill>
              </a:rPr>
              <a:t>C</a:t>
            </a:r>
            <a:r>
              <a:rPr lang="nl-BE" dirty="0" err="1" smtClean="0">
                <a:solidFill>
                  <a:schemeClr val="accent2"/>
                </a:solidFill>
              </a:rPr>
              <a:t>ollections</a:t>
            </a:r>
            <a:endParaRPr lang="nl-NL" dirty="0" smtClean="0">
              <a:solidFill>
                <a:schemeClr val="accent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643063"/>
            <a:ext cx="7772400" cy="4929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nl-BE" sz="2400" dirty="0" smtClean="0">
                <a:latin typeface="Arial" pitchFamily="34" charset="0"/>
                <a:cs typeface="Arial" pitchFamily="34" charset="0"/>
              </a:rPr>
              <a:t>Object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containing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group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objects</a:t>
            </a: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nl-BE" sz="2400" dirty="0" smtClean="0">
                <a:latin typeface="Arial" pitchFamily="34" charset="0"/>
                <a:cs typeface="Arial" pitchFamily="34" charset="0"/>
              </a:rPr>
              <a:t>Containers of data</a:t>
            </a:r>
          </a:p>
          <a:p>
            <a:pPr lvl="1" eaLnBrk="1" hangingPunct="1">
              <a:lnSpc>
                <a:spcPct val="90000"/>
              </a:lnSpc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Store data</a:t>
            </a:r>
          </a:p>
          <a:p>
            <a:pPr lvl="1" eaLnBrk="1" hangingPunct="1">
              <a:lnSpc>
                <a:spcPct val="90000"/>
              </a:lnSpc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Retrieve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data</a:t>
            </a:r>
          </a:p>
          <a:p>
            <a:pPr lvl="1" eaLnBrk="1" hangingPunct="1">
              <a:lnSpc>
                <a:spcPct val="90000"/>
              </a:lnSpc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data</a:t>
            </a:r>
          </a:p>
          <a:p>
            <a:pPr lvl="1" eaLnBrk="1" hangingPunct="1">
              <a:lnSpc>
                <a:spcPct val="90000"/>
              </a:lnSpc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Exchange data</a:t>
            </a:r>
          </a:p>
          <a:p>
            <a:pPr eaLnBrk="1" hangingPunct="1">
              <a:lnSpc>
                <a:spcPct val="90000"/>
              </a:lnSpc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Existing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400" i="1" dirty="0" err="1" smtClean="0">
                <a:latin typeface="Arial" pitchFamily="34" charset="0"/>
                <a:cs typeface="Arial" pitchFamily="34" charset="0"/>
              </a:rPr>
              <a:t>collections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in Java: </a:t>
            </a:r>
          </a:p>
          <a:p>
            <a:pPr lvl="1" eaLnBrk="1" hangingPunct="1">
              <a:lnSpc>
                <a:spcPct val="90000"/>
              </a:lnSpc>
            </a:pP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arrays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, e.g. int[],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boolean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[][], …</a:t>
            </a:r>
          </a:p>
          <a:p>
            <a:pPr lvl="1" eaLnBrk="1" hangingPunct="1">
              <a:lnSpc>
                <a:spcPct val="90000"/>
              </a:lnSpc>
            </a:pPr>
            <a:r>
              <a:rPr lang="nl-BE" sz="1600" dirty="0" smtClean="0">
                <a:latin typeface="Arial" pitchFamily="34" charset="0"/>
                <a:cs typeface="Arial" pitchFamily="34" charset="0"/>
              </a:rPr>
              <a:t>Vector,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Stack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LinkedBlockingQueue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ArrayList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TreeSet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HashMap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LinkedList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…</a:t>
            </a:r>
          </a:p>
          <a:p>
            <a:pPr lvl="1" eaLnBrk="1" hangingPunct="1">
              <a:lnSpc>
                <a:spcPct val="90000"/>
              </a:lnSpc>
            </a:pPr>
            <a:endParaRPr lang="nl-BE" sz="1600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interface </a:t>
            </a:r>
            <a:r>
              <a:rPr lang="nl-BE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Queue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571612"/>
            <a:ext cx="7772400" cy="4929222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Uses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FIFO (in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almost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all cases)</a:t>
            </a: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Real-life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example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traffic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jam</a:t>
            </a: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Adds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extra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methods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insertion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extraction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,</a:t>
            </a:r>
            <a:br>
              <a:rPr lang="nl-BE" sz="2000" dirty="0" smtClean="0">
                <a:latin typeface="Arial" pitchFamily="34" charset="0"/>
                <a:cs typeface="Arial" pitchFamily="34" charset="0"/>
              </a:rPr>
            </a:br>
            <a:r>
              <a:rPr lang="nl-BE" sz="20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inspection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We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functions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the right:</a:t>
            </a: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Hands-on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excercise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5 (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class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LinkedBlockingQueue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) :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datastructures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_5b_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MyQueue</a:t>
            </a: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6143636" y="1714488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V="1">
            <a:off x="7072330" y="2298692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7580334" y="4105280"/>
            <a:ext cx="1339200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Queue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Line 47"/>
          <p:cNvSpPr>
            <a:spLocks noChangeShapeType="1"/>
          </p:cNvSpPr>
          <p:nvPr/>
        </p:nvSpPr>
        <p:spPr bwMode="auto">
          <a:xfrm flipV="1">
            <a:off x="7715272" y="347503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5715008" y="2928934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690943"/>
            <a:ext cx="4560592" cy="166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i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Stack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Uses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LIFO (Last In First Out)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Extra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functions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685800" lvl="1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1600" dirty="0" smtClean="0">
                <a:latin typeface="Arial" pitchFamily="34" charset="0"/>
                <a:cs typeface="Arial" pitchFamily="34" charset="0"/>
              </a:rPr>
              <a:t>push() :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adds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 object to the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stack</a:t>
            </a:r>
            <a:endParaRPr lang="nl-BE" sz="1600" dirty="0" smtClean="0">
              <a:latin typeface="Arial" pitchFamily="34" charset="0"/>
              <a:cs typeface="Arial" pitchFamily="34" charset="0"/>
            </a:endParaRPr>
          </a:p>
          <a:p>
            <a:pPr marL="685800" lvl="1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1600" dirty="0" smtClean="0">
                <a:latin typeface="Arial" pitchFamily="34" charset="0"/>
                <a:cs typeface="Arial" pitchFamily="34" charset="0"/>
              </a:rPr>
              <a:t>pop() :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removes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 top object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stack</a:t>
            </a:r>
            <a:endParaRPr lang="nl-BE" sz="1600" dirty="0" smtClean="0">
              <a:latin typeface="Arial" pitchFamily="34" charset="0"/>
              <a:cs typeface="Arial" pitchFamily="34" charset="0"/>
            </a:endParaRPr>
          </a:p>
          <a:p>
            <a:pPr marL="685800" lvl="1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peek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() : returns top object,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but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doesn’t</a:t>
            </a:r>
            <a:r>
              <a:rPr lang="nl-BE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1600" dirty="0" err="1" smtClean="0">
                <a:latin typeface="Arial" pitchFamily="34" charset="0"/>
                <a:cs typeface="Arial" pitchFamily="34" charset="0"/>
              </a:rPr>
              <a:t>remove</a:t>
            </a:r>
            <a:endParaRPr lang="nl-BE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Hands-on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excercise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6 : 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datastructures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_6_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Stack</a:t>
            </a: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6875549" y="1500174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Line 46"/>
          <p:cNvSpPr>
            <a:spLocks noChangeShapeType="1"/>
          </p:cNvSpPr>
          <p:nvPr/>
        </p:nvSpPr>
        <p:spPr bwMode="auto">
          <a:xfrm flipV="1">
            <a:off x="7858148" y="2071678"/>
            <a:ext cx="0" cy="39153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6429388" y="2500306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6875549" y="367289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47"/>
          <p:cNvSpPr>
            <a:spLocks noChangeShapeType="1"/>
          </p:cNvSpPr>
          <p:nvPr/>
        </p:nvSpPr>
        <p:spPr bwMode="auto">
          <a:xfrm flipV="1">
            <a:off x="7446689" y="304641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6929454" y="484602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Vector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47"/>
          <p:cNvSpPr>
            <a:spLocks noChangeShapeType="1"/>
          </p:cNvSpPr>
          <p:nvPr/>
        </p:nvSpPr>
        <p:spPr bwMode="auto">
          <a:xfrm flipV="1">
            <a:off x="7500594" y="421953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6929454" y="5891230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Stack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Line 47"/>
          <p:cNvSpPr>
            <a:spLocks noChangeShapeType="1"/>
          </p:cNvSpPr>
          <p:nvPr/>
        </p:nvSpPr>
        <p:spPr bwMode="auto">
          <a:xfrm flipV="1">
            <a:off x="7500594" y="5391163"/>
            <a:ext cx="364" cy="49344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Tabel 12"/>
          <p:cNvGraphicFramePr>
            <a:graphicFrameLocks noGrp="1"/>
          </p:cNvGraphicFramePr>
          <p:nvPr/>
        </p:nvGraphicFramePr>
        <p:xfrm>
          <a:off x="5000628" y="1500174"/>
          <a:ext cx="35719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90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2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1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172348" cy="1143000"/>
          </a:xfrm>
        </p:spPr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i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LinkedList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ct val="50000"/>
              </a:spcBef>
              <a:buNone/>
            </a:pPr>
            <a:endParaRPr lang="nl-BE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6804111" y="1714488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V="1">
            <a:off x="7732805" y="2298692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6375483" y="2928934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6357950" y="410814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47"/>
          <p:cNvSpPr>
            <a:spLocks noChangeShapeType="1"/>
          </p:cNvSpPr>
          <p:nvPr/>
        </p:nvSpPr>
        <p:spPr bwMode="auto">
          <a:xfrm flipV="1">
            <a:off x="7375251" y="348166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7143768" y="528127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LinkedList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auto">
          <a:xfrm flipV="1">
            <a:off x="7429520" y="465478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8382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Implements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List and Queue</a:t>
            </a:r>
          </a:p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Use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as</a:t>
            </a:r>
            <a:r>
              <a:rPr kumimoji="0" lang="nl-B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 </a:t>
            </a:r>
            <a:r>
              <a:rPr kumimoji="0" lang="nl-B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Stack</a:t>
            </a:r>
            <a:r>
              <a:rPr kumimoji="0" lang="nl-B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or</a:t>
            </a:r>
            <a:r>
              <a:rPr kumimoji="0" lang="nl-B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Queue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Additional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methods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742950" lvl="1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endParaRPr kumimoji="0" lang="nl-BE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633794"/>
            <a:ext cx="6113508" cy="172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30"/>
          <p:cNvSpPr>
            <a:spLocks noChangeArrowheads="1"/>
          </p:cNvSpPr>
          <p:nvPr/>
        </p:nvSpPr>
        <p:spPr bwMode="auto">
          <a:xfrm>
            <a:off x="7753443" y="4104925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Queue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47"/>
          <p:cNvSpPr>
            <a:spLocks noChangeShapeType="1"/>
          </p:cNvSpPr>
          <p:nvPr/>
        </p:nvSpPr>
        <p:spPr bwMode="auto">
          <a:xfrm flipV="1">
            <a:off x="8001024" y="346710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47"/>
          <p:cNvSpPr>
            <a:spLocks noChangeShapeType="1"/>
          </p:cNvSpPr>
          <p:nvPr/>
        </p:nvSpPr>
        <p:spPr bwMode="auto">
          <a:xfrm flipV="1">
            <a:off x="8072462" y="4659901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747698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Summary</a:t>
            </a: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interfaces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3153424" y="1357298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Line 46"/>
          <p:cNvSpPr>
            <a:spLocks noChangeShapeType="1"/>
          </p:cNvSpPr>
          <p:nvPr/>
        </p:nvSpPr>
        <p:spPr bwMode="auto">
          <a:xfrm flipV="1">
            <a:off x="4082118" y="1916102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7019014" y="3722690"/>
            <a:ext cx="1339200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Queue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Line 47"/>
          <p:cNvSpPr>
            <a:spLocks noChangeShapeType="1"/>
          </p:cNvSpPr>
          <p:nvPr/>
        </p:nvSpPr>
        <p:spPr bwMode="auto">
          <a:xfrm flipV="1">
            <a:off x="7153952" y="309244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22"/>
          <p:cNvSpPr>
            <a:spLocks noChangeArrowheads="1"/>
          </p:cNvSpPr>
          <p:nvPr/>
        </p:nvSpPr>
        <p:spPr bwMode="auto">
          <a:xfrm>
            <a:off x="2724796" y="2546344"/>
            <a:ext cx="4776162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26"/>
          <p:cNvSpPr>
            <a:spLocks noChangeArrowheads="1"/>
          </p:cNvSpPr>
          <p:nvPr/>
        </p:nvSpPr>
        <p:spPr bwMode="auto">
          <a:xfrm>
            <a:off x="1724664" y="372555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4089467" y="372555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38"/>
          <p:cNvSpPr>
            <a:spLocks noChangeArrowheads="1"/>
          </p:cNvSpPr>
          <p:nvPr/>
        </p:nvSpPr>
        <p:spPr bwMode="auto">
          <a:xfrm>
            <a:off x="1500166" y="489637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SortedSet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V="1">
            <a:off x="2939110" y="309907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 flipV="1">
            <a:off x="4660607" y="309907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 flipV="1">
            <a:off x="2177809" y="426711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6143636" y="5827375"/>
            <a:ext cx="2786082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LinkedBlockingQueue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47"/>
          <p:cNvSpPr>
            <a:spLocks noChangeShapeType="1"/>
          </p:cNvSpPr>
          <p:nvPr/>
        </p:nvSpPr>
        <p:spPr bwMode="auto">
          <a:xfrm flipV="1">
            <a:off x="7643834" y="4273555"/>
            <a:ext cx="0" cy="151289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4446657" y="4887343"/>
            <a:ext cx="911161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Vector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 flipV="1">
            <a:off x="5017797" y="4260856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0"/>
          <p:cNvSpPr>
            <a:spLocks noChangeArrowheads="1"/>
          </p:cNvSpPr>
          <p:nvPr/>
        </p:nvSpPr>
        <p:spPr bwMode="auto">
          <a:xfrm>
            <a:off x="3214678" y="4885981"/>
            <a:ext cx="1143007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ArrayList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47"/>
          <p:cNvSpPr>
            <a:spLocks noChangeShapeType="1"/>
          </p:cNvSpPr>
          <p:nvPr/>
        </p:nvSpPr>
        <p:spPr bwMode="auto">
          <a:xfrm flipV="1">
            <a:off x="4143372" y="425949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4000496" y="5852775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Stack</a:t>
            </a:r>
            <a:endParaRPr lang="nl-BE" sz="1800" b="1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47"/>
          <p:cNvSpPr>
            <a:spLocks noChangeShapeType="1"/>
          </p:cNvSpPr>
          <p:nvPr/>
        </p:nvSpPr>
        <p:spPr bwMode="auto">
          <a:xfrm flipV="1">
            <a:off x="4857752" y="5420318"/>
            <a:ext cx="0" cy="41217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1500166" y="5832492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TreeSet</a:t>
            </a:r>
            <a:endParaRPr lang="nl-BE" sz="1800" b="1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47"/>
          <p:cNvSpPr>
            <a:spLocks noChangeShapeType="1"/>
          </p:cNvSpPr>
          <p:nvPr/>
        </p:nvSpPr>
        <p:spPr bwMode="auto">
          <a:xfrm flipV="1">
            <a:off x="2214182" y="5420318"/>
            <a:ext cx="0" cy="41217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5589665" y="4883160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LinkedList</a:t>
            </a:r>
            <a:endParaRPr lang="nl-BE" sz="1800" b="1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Line 47"/>
          <p:cNvSpPr>
            <a:spLocks noChangeShapeType="1"/>
          </p:cNvSpPr>
          <p:nvPr/>
        </p:nvSpPr>
        <p:spPr bwMode="auto">
          <a:xfrm flipH="1" flipV="1">
            <a:off x="5286380" y="4286255"/>
            <a:ext cx="642942" cy="57150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Line 47"/>
          <p:cNvSpPr>
            <a:spLocks noChangeShapeType="1"/>
          </p:cNvSpPr>
          <p:nvPr/>
        </p:nvSpPr>
        <p:spPr bwMode="auto">
          <a:xfrm flipV="1">
            <a:off x="6500826" y="4286256"/>
            <a:ext cx="642942" cy="571504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Palindrome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exercise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Palindrome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a word or phrase that reads the same backward as forward </a:t>
            </a:r>
          </a:p>
          <a:p>
            <a:pPr marL="685800"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e.g. :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obamabo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racecar</a:t>
            </a:r>
            <a:endParaRPr lang="nl-BE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1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Stack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and 1 Queue (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LinkedBlockingQueue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1143000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Copying</a:t>
            </a: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collections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Two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ways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copy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deep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shallow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copy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Method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clone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() in interface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Cloneable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Goal: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Create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new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but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identical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object,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independant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original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None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Example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copying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MyObject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using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copy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constructor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6"/>
          <p:cNvSpPr>
            <a:spLocks noChangeArrowheads="1"/>
          </p:cNvSpPr>
          <p:nvPr/>
        </p:nvSpPr>
        <p:spPr bwMode="auto">
          <a:xfrm>
            <a:off x="6715140" y="1714488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Cloneable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1143000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Shallow</a:t>
            </a: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copy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714348" y="2272342"/>
          <a:ext cx="307183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1834"/>
              </a:tblGrid>
              <a:tr h="347027">
                <a:tc>
                  <a:txBody>
                    <a:bodyPr/>
                    <a:lstStyle/>
                    <a:p>
                      <a:r>
                        <a:rPr lang="nl-BE" b="1" dirty="0" err="1" smtClean="0"/>
                        <a:t>MyObject</a:t>
                      </a:r>
                      <a:r>
                        <a:rPr lang="nl-BE" b="1" dirty="0" smtClean="0"/>
                        <a:t> </a:t>
                      </a:r>
                      <a:r>
                        <a:rPr lang="nl-BE" b="1" dirty="0" err="1" smtClean="0"/>
                        <a:t>obj</a:t>
                      </a:r>
                      <a:endParaRPr lang="nl-BE" b="1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baseline="0" dirty="0" err="1" smtClean="0"/>
                        <a:t>boolean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bool</a:t>
                      </a:r>
                      <a:r>
                        <a:rPr lang="nl-BE" baseline="0" dirty="0" smtClean="0"/>
                        <a:t> = </a:t>
                      </a:r>
                      <a:r>
                        <a:rPr lang="nl-BE" baseline="0" dirty="0" err="1" smtClean="0"/>
                        <a:t>true</a:t>
                      </a:r>
                      <a:endParaRPr lang="nl-BE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dirty="0" smtClean="0"/>
                        <a:t>int[]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numbers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643438" y="2272342"/>
          <a:ext cx="307183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1834"/>
              </a:tblGrid>
              <a:tr h="347027">
                <a:tc>
                  <a:txBody>
                    <a:bodyPr/>
                    <a:lstStyle/>
                    <a:p>
                      <a:r>
                        <a:rPr lang="nl-BE" b="1" dirty="0" err="1" smtClean="0"/>
                        <a:t>MyObject</a:t>
                      </a:r>
                      <a:r>
                        <a:rPr lang="nl-BE" b="1" dirty="0" smtClean="0"/>
                        <a:t> </a:t>
                      </a:r>
                      <a:r>
                        <a:rPr lang="nl-BE" b="1" dirty="0" err="1" smtClean="0"/>
                        <a:t>newObj</a:t>
                      </a:r>
                      <a:endParaRPr lang="nl-BE" b="1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baseline="0" dirty="0" err="1" smtClean="0"/>
                        <a:t>boolean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bool</a:t>
                      </a:r>
                      <a:r>
                        <a:rPr lang="nl-BE" baseline="0" dirty="0" smtClean="0"/>
                        <a:t> = </a:t>
                      </a:r>
                      <a:r>
                        <a:rPr lang="nl-BE" baseline="0" dirty="0" err="1" smtClean="0"/>
                        <a:t>true</a:t>
                      </a:r>
                      <a:endParaRPr lang="nl-BE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dirty="0" smtClean="0"/>
                        <a:t>int[]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numbers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1857356" y="3986854"/>
          <a:ext cx="38099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1997"/>
                <a:gridCol w="761997"/>
                <a:gridCol w="761997"/>
                <a:gridCol w="761997"/>
                <a:gridCol w="761997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1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2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3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4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Rechte verbindingslijn met pijl 8"/>
          <p:cNvCxnSpPr/>
          <p:nvPr/>
        </p:nvCxnSpPr>
        <p:spPr bwMode="auto">
          <a:xfrm>
            <a:off x="1928794" y="3415350"/>
            <a:ext cx="642942" cy="50006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Rechte verbindingslijn met pijl 9"/>
          <p:cNvCxnSpPr/>
          <p:nvPr/>
        </p:nvCxnSpPr>
        <p:spPr bwMode="auto">
          <a:xfrm rot="10800000" flipV="1">
            <a:off x="4857752" y="3415350"/>
            <a:ext cx="571504" cy="50006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ijdelijke aanduiding voor inhoud 2"/>
          <p:cNvSpPr txBox="1">
            <a:spLocks/>
          </p:cNvSpPr>
          <p:nvPr/>
        </p:nvSpPr>
        <p:spPr bwMode="auto">
          <a:xfrm>
            <a:off x="857224" y="4500570"/>
            <a:ext cx="77724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Primitive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types 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-&gt;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Copy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value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Reference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types (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Objects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-&gt;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Copy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reference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42910" y="1571612"/>
            <a:ext cx="635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BE" sz="2000" i="0" dirty="0" smtClean="0">
                <a:latin typeface="Arial" pitchFamily="34" charset="0"/>
                <a:cs typeface="Arial" pitchFamily="34" charset="0"/>
              </a:rPr>
              <a:t>Code </a:t>
            </a:r>
            <a:r>
              <a:rPr lang="nl-BE" sz="2000" i="0" dirty="0" err="1" smtClean="0">
                <a:latin typeface="Arial" pitchFamily="34" charset="0"/>
                <a:cs typeface="Arial" pitchFamily="34" charset="0"/>
              </a:rPr>
              <a:t>example</a:t>
            </a:r>
            <a:r>
              <a:rPr lang="nl-BE" sz="2000" i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i="0" dirty="0" err="1" smtClean="0">
                <a:latin typeface="Arial" pitchFamily="34" charset="0"/>
                <a:cs typeface="Arial" pitchFamily="34" charset="0"/>
              </a:rPr>
              <a:t>DeepShallowCopy</a:t>
            </a:r>
            <a:endParaRPr lang="nl-BE" sz="2000" i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1143000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Deep</a:t>
            </a: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copy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714348" y="1857364"/>
          <a:ext cx="307183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1834"/>
              </a:tblGrid>
              <a:tr h="347027">
                <a:tc>
                  <a:txBody>
                    <a:bodyPr/>
                    <a:lstStyle/>
                    <a:p>
                      <a:r>
                        <a:rPr lang="nl-BE" b="1" dirty="0" err="1" smtClean="0"/>
                        <a:t>MyObject</a:t>
                      </a:r>
                      <a:r>
                        <a:rPr lang="nl-BE" b="1" dirty="0" smtClean="0"/>
                        <a:t> </a:t>
                      </a:r>
                      <a:r>
                        <a:rPr lang="nl-BE" b="1" dirty="0" err="1" smtClean="0"/>
                        <a:t>obj</a:t>
                      </a:r>
                      <a:endParaRPr lang="nl-BE" b="1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baseline="0" dirty="0" err="1" smtClean="0"/>
                        <a:t>Boolean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bool</a:t>
                      </a:r>
                      <a:r>
                        <a:rPr lang="nl-BE" baseline="0" dirty="0" smtClean="0"/>
                        <a:t> = </a:t>
                      </a:r>
                      <a:r>
                        <a:rPr lang="nl-BE" baseline="0" dirty="0" err="1" smtClean="0"/>
                        <a:t>true</a:t>
                      </a:r>
                      <a:endParaRPr lang="nl-BE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dirty="0" smtClean="0"/>
                        <a:t>int[]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numbers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643438" y="1857364"/>
          <a:ext cx="3071834" cy="1097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71834"/>
              </a:tblGrid>
              <a:tr h="347027">
                <a:tc>
                  <a:txBody>
                    <a:bodyPr/>
                    <a:lstStyle/>
                    <a:p>
                      <a:r>
                        <a:rPr lang="nl-BE" b="1" dirty="0" err="1" smtClean="0"/>
                        <a:t>MyObject</a:t>
                      </a:r>
                      <a:r>
                        <a:rPr lang="nl-BE" b="1" dirty="0" smtClean="0"/>
                        <a:t> </a:t>
                      </a:r>
                      <a:r>
                        <a:rPr lang="nl-BE" b="1" dirty="0" err="1" smtClean="0"/>
                        <a:t>newObj</a:t>
                      </a:r>
                      <a:endParaRPr lang="nl-BE" b="1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baseline="0" dirty="0" err="1" smtClean="0"/>
                        <a:t>Boolean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bool</a:t>
                      </a:r>
                      <a:r>
                        <a:rPr lang="nl-BE" baseline="0" dirty="0" smtClean="0"/>
                        <a:t> = </a:t>
                      </a:r>
                      <a:r>
                        <a:rPr lang="nl-BE" baseline="0" dirty="0" err="1" smtClean="0"/>
                        <a:t>true</a:t>
                      </a:r>
                      <a:endParaRPr lang="nl-BE" dirty="0"/>
                    </a:p>
                  </a:txBody>
                  <a:tcPr/>
                </a:tc>
              </a:tr>
              <a:tr h="347027">
                <a:tc>
                  <a:txBody>
                    <a:bodyPr/>
                    <a:lstStyle/>
                    <a:p>
                      <a:r>
                        <a:rPr lang="nl-BE" dirty="0" smtClean="0"/>
                        <a:t>int[]</a:t>
                      </a:r>
                      <a:r>
                        <a:rPr lang="nl-BE" baseline="0" dirty="0" smtClean="0"/>
                        <a:t> </a:t>
                      </a:r>
                      <a:r>
                        <a:rPr lang="nl-BE" baseline="0" dirty="0" err="1" smtClean="0"/>
                        <a:t>numbers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357158" y="3571876"/>
          <a:ext cx="38099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1997"/>
                <a:gridCol w="761997"/>
                <a:gridCol w="761997"/>
                <a:gridCol w="761997"/>
                <a:gridCol w="761997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1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2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3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4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Rechte verbindingslijn met pijl 8"/>
          <p:cNvCxnSpPr/>
          <p:nvPr/>
        </p:nvCxnSpPr>
        <p:spPr bwMode="auto">
          <a:xfrm>
            <a:off x="1928794" y="3000372"/>
            <a:ext cx="642942" cy="50006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Rechte verbindingslijn met pijl 9"/>
          <p:cNvCxnSpPr/>
          <p:nvPr/>
        </p:nvCxnSpPr>
        <p:spPr bwMode="auto">
          <a:xfrm rot="10800000" flipV="1">
            <a:off x="4857752" y="3000372"/>
            <a:ext cx="571504" cy="50006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ijdelijke aanduiding voor inhoud 2"/>
          <p:cNvSpPr txBox="1">
            <a:spLocks/>
          </p:cNvSpPr>
          <p:nvPr/>
        </p:nvSpPr>
        <p:spPr bwMode="auto">
          <a:xfrm>
            <a:off x="857224" y="4500570"/>
            <a:ext cx="77724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Primitive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types -&gt;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Copy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value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Reference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types (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Objects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-&gt;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Create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new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object and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copy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all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values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1" name="Tabel 10"/>
          <p:cNvGraphicFramePr>
            <a:graphicFrameLocks noGrp="1"/>
          </p:cNvGraphicFramePr>
          <p:nvPr/>
        </p:nvGraphicFramePr>
        <p:xfrm>
          <a:off x="4548229" y="3571876"/>
          <a:ext cx="380998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1997"/>
                <a:gridCol w="761997"/>
                <a:gridCol w="761997"/>
                <a:gridCol w="761997"/>
                <a:gridCol w="761997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1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2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3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4</a:t>
                      </a:r>
                      <a:endParaRPr lang="nl-B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1143000"/>
          </a:xfrm>
        </p:spPr>
        <p:txBody>
          <a:bodyPr/>
          <a:lstStyle/>
          <a:p>
            <a:pPr eaLnBrk="1" hangingPunct="1"/>
            <a:r>
              <a:rPr lang="nl-BE" sz="40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Clone</a:t>
            </a: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Queue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 bwMode="auto">
          <a:xfrm>
            <a:off x="642910" y="1571612"/>
            <a:ext cx="77724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lvl="0" indent="-285750" algn="l" eaLnBrk="0" hangingPunct="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Run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excercise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datastructures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.__10_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MyQueueCopy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Map</a:t>
            </a:r>
            <a:endParaRPr lang="nl-BE" i="1" dirty="0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6500826" y="1857364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Map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6"/>
          <p:cNvSpPr>
            <a:spLocks noChangeShapeType="1"/>
          </p:cNvSpPr>
          <p:nvPr/>
        </p:nvSpPr>
        <p:spPr bwMode="auto">
          <a:xfrm flipV="1">
            <a:off x="7732805" y="244156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7589929" y="3071810"/>
            <a:ext cx="1268351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HashMap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1928794" y="1428736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ine 46"/>
          <p:cNvSpPr>
            <a:spLocks noChangeShapeType="1"/>
          </p:cNvSpPr>
          <p:nvPr/>
        </p:nvSpPr>
        <p:spPr bwMode="auto">
          <a:xfrm flipV="1">
            <a:off x="2857488" y="1987540"/>
            <a:ext cx="0" cy="36989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0"/>
          <p:cNvSpPr>
            <a:spLocks noChangeArrowheads="1"/>
          </p:cNvSpPr>
          <p:nvPr/>
        </p:nvSpPr>
        <p:spPr bwMode="auto">
          <a:xfrm>
            <a:off x="4214810" y="3566759"/>
            <a:ext cx="1339200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Queue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Line 47"/>
          <p:cNvSpPr>
            <a:spLocks noChangeShapeType="1"/>
          </p:cNvSpPr>
          <p:nvPr/>
        </p:nvSpPr>
        <p:spPr bwMode="auto">
          <a:xfrm flipV="1">
            <a:off x="4564062" y="2936517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1296036" y="2390413"/>
            <a:ext cx="3561716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357158" y="3571876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2446393" y="3569626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8"/>
          <p:cNvSpPr>
            <a:spLocks noChangeArrowheads="1"/>
          </p:cNvSpPr>
          <p:nvPr/>
        </p:nvSpPr>
        <p:spPr bwMode="auto">
          <a:xfrm>
            <a:off x="71406" y="4740446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SortedSet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Line 46"/>
          <p:cNvSpPr>
            <a:spLocks noChangeShapeType="1"/>
          </p:cNvSpPr>
          <p:nvPr/>
        </p:nvSpPr>
        <p:spPr bwMode="auto">
          <a:xfrm flipV="1">
            <a:off x="1510350" y="2943139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Line 47"/>
          <p:cNvSpPr>
            <a:spLocks noChangeShapeType="1"/>
          </p:cNvSpPr>
          <p:nvPr/>
        </p:nvSpPr>
        <p:spPr bwMode="auto">
          <a:xfrm flipV="1">
            <a:off x="3231847" y="2943139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48"/>
          <p:cNvSpPr>
            <a:spLocks noChangeShapeType="1"/>
          </p:cNvSpPr>
          <p:nvPr/>
        </p:nvSpPr>
        <p:spPr bwMode="auto">
          <a:xfrm flipV="1">
            <a:off x="749049" y="4111187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Line 47"/>
          <p:cNvSpPr>
            <a:spLocks noChangeShapeType="1"/>
          </p:cNvSpPr>
          <p:nvPr/>
        </p:nvSpPr>
        <p:spPr bwMode="auto">
          <a:xfrm flipH="1" flipV="1">
            <a:off x="5053944" y="4117624"/>
            <a:ext cx="18122" cy="209745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3017897" y="4731412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Vector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47"/>
          <p:cNvSpPr>
            <a:spLocks noChangeShapeType="1"/>
          </p:cNvSpPr>
          <p:nvPr/>
        </p:nvSpPr>
        <p:spPr bwMode="auto">
          <a:xfrm flipV="1">
            <a:off x="3589037" y="4104925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auto">
          <a:xfrm>
            <a:off x="1571604" y="4730050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ArrayList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Line 47"/>
          <p:cNvSpPr>
            <a:spLocks noChangeShapeType="1"/>
          </p:cNvSpPr>
          <p:nvPr/>
        </p:nvSpPr>
        <p:spPr bwMode="auto">
          <a:xfrm flipV="1">
            <a:off x="2714612" y="4103563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0"/>
          <p:cNvSpPr>
            <a:spLocks noChangeArrowheads="1"/>
          </p:cNvSpPr>
          <p:nvPr/>
        </p:nvSpPr>
        <p:spPr bwMode="auto">
          <a:xfrm>
            <a:off x="3021002" y="567656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Stack</a:t>
            </a:r>
            <a:endParaRPr lang="nl-BE" sz="1800" b="1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Line 47"/>
          <p:cNvSpPr>
            <a:spLocks noChangeShapeType="1"/>
          </p:cNvSpPr>
          <p:nvPr/>
        </p:nvSpPr>
        <p:spPr bwMode="auto">
          <a:xfrm flipV="1">
            <a:off x="3642942" y="5264387"/>
            <a:ext cx="0" cy="41217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71406" y="567656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TreeSet</a:t>
            </a:r>
            <a:endParaRPr lang="nl-BE" sz="1800" b="1" i="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Line 47"/>
          <p:cNvSpPr>
            <a:spLocks noChangeShapeType="1"/>
          </p:cNvSpPr>
          <p:nvPr/>
        </p:nvSpPr>
        <p:spPr bwMode="auto">
          <a:xfrm flipV="1">
            <a:off x="785422" y="5264387"/>
            <a:ext cx="0" cy="41217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3500430" y="6248065"/>
            <a:ext cx="2714644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LinkedBlockingQueue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Line 47"/>
          <p:cNvSpPr>
            <a:spLocks noChangeShapeType="1"/>
          </p:cNvSpPr>
          <p:nvPr/>
        </p:nvSpPr>
        <p:spPr bwMode="auto">
          <a:xfrm flipV="1">
            <a:off x="6858016" y="2428867"/>
            <a:ext cx="0" cy="142876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6500826" y="3857628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SortedMap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Line 46"/>
          <p:cNvSpPr>
            <a:spLocks noChangeShapeType="1"/>
          </p:cNvSpPr>
          <p:nvPr/>
        </p:nvSpPr>
        <p:spPr bwMode="auto">
          <a:xfrm flipV="1">
            <a:off x="6858016" y="437039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22"/>
          <p:cNvSpPr>
            <a:spLocks noChangeArrowheads="1"/>
          </p:cNvSpPr>
          <p:nvPr/>
        </p:nvSpPr>
        <p:spPr bwMode="auto">
          <a:xfrm>
            <a:off x="6715140" y="5000636"/>
            <a:ext cx="1268351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TreeMap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Java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Collections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Framework</a:t>
            </a:r>
            <a:endParaRPr lang="nl-NL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1200"/>
            <a:ext cx="7773987" cy="661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nl-BE" sz="2400" i="1" dirty="0" err="1" smtClean="0">
                <a:latin typeface="Arial" pitchFamily="34" charset="0"/>
                <a:cs typeface="Arial" pitchFamily="34" charset="0"/>
              </a:rPr>
              <a:t>See</a:t>
            </a:r>
            <a:r>
              <a:rPr lang="nl-BE" sz="2400" i="1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nl-BE" sz="2400" i="1" dirty="0" err="1" smtClean="0">
                <a:latin typeface="Arial" pitchFamily="34" charset="0"/>
                <a:cs typeface="Arial" pitchFamily="34" charset="0"/>
              </a:rPr>
              <a:t>package</a:t>
            </a:r>
            <a:r>
              <a:rPr lang="nl-BE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400" i="1" dirty="0" err="1" smtClean="0">
                <a:latin typeface="Arial" pitchFamily="34" charset="0"/>
                <a:cs typeface="Arial" pitchFamily="34" charset="0"/>
              </a:rPr>
              <a:t>java.util</a:t>
            </a:r>
            <a:endParaRPr lang="nl-NL" sz="24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428750" y="2928938"/>
            <a:ext cx="6572250" cy="1477328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fr-BE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fr-BE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fr-BE" sz="2200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number</a:t>
            </a:r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BE" sz="2200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interfaces</a:t>
            </a:r>
            <a:endParaRPr lang="fr-BE" sz="2200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endParaRPr lang="fr-BE" sz="2200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fr-BE" sz="2200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number</a:t>
            </a:r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BE" sz="2200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implementations</a:t>
            </a:r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fr-BE" sz="2200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these</a:t>
            </a:r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interfaces </a:t>
            </a:r>
          </a:p>
          <a:p>
            <a:pPr algn="l"/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(</a:t>
            </a:r>
            <a:r>
              <a:rPr lang="fr-BE" sz="2200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reusable</a:t>
            </a:r>
            <a:r>
              <a:rPr lang="fr-BE" sz="2200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BE" sz="2200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datastructures</a:t>
            </a:r>
            <a:r>
              <a:rPr lang="fr-BE" sz="2200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fr-BE" sz="2200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HashMap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714488"/>
            <a:ext cx="7772400" cy="4857784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java.util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not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derived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Collection interface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Key-Value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pairs</a:t>
            </a:r>
          </a:p>
          <a:p>
            <a:pPr>
              <a:spcBef>
                <a:spcPct val="50000"/>
              </a:spcBef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No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duplicates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Key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points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value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b="1" dirty="0" smtClean="0">
                <a:latin typeface="Arial" pitchFamily="34" charset="0"/>
                <a:cs typeface="Arial" pitchFamily="34" charset="0"/>
              </a:rPr>
              <a:t>put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key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value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endParaRPr lang="nl-BE" sz="2000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containsKey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(Object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key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containsValue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(Object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value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remove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key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endParaRPr lang="nl-BE" sz="2000" u="sng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6500826" y="1857364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Map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46"/>
          <p:cNvSpPr>
            <a:spLocks noChangeShapeType="1"/>
          </p:cNvSpPr>
          <p:nvPr/>
        </p:nvSpPr>
        <p:spPr bwMode="auto">
          <a:xfrm flipV="1">
            <a:off x="7429520" y="244156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6357950" y="3071810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HashMap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1143000"/>
          </a:xfrm>
        </p:spPr>
        <p:txBody>
          <a:bodyPr/>
          <a:lstStyle/>
          <a:p>
            <a:pPr eaLnBrk="1" hangingPunct="1"/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Performance tests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Timing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exercise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datastructures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_9_Timing)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50000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objects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datastructure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reads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randomly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performant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Run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TimeTestArrayList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TimeTestTreeSet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TimeTestHashMap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Create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TimeTestVector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1143000"/>
          </a:xfrm>
        </p:spPr>
        <p:txBody>
          <a:bodyPr/>
          <a:lstStyle/>
          <a:p>
            <a:pPr eaLnBrk="1" hangingPunct="1"/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Game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Goal: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Guess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number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between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0 and 100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HighscoreItem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player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and score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Highscore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= a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collection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HighscoreItem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objects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Task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ArrayList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-&gt;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TreeSet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Highscore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TreeSet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–&gt;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TreeMap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Advantages</a:t>
            </a:r>
            <a:endParaRPr lang="nl-NL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876425"/>
          </a:xfrm>
        </p:spPr>
        <p:txBody>
          <a:bodyPr/>
          <a:lstStyle/>
          <a:p>
            <a:pPr eaLnBrk="1" hangingPunct="1"/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Less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effort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ready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implementations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eaLnBrk="1" hangingPunct="1"/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Simular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structures</a:t>
            </a:r>
            <a:endParaRPr lang="nl-BE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nl-BE" sz="2800" dirty="0" smtClean="0">
                <a:latin typeface="Arial" pitchFamily="34" charset="0"/>
                <a:cs typeface="Arial" pitchFamily="34" charset="0"/>
              </a:rPr>
              <a:t>Base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own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nl-B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800" dirty="0" err="1" smtClean="0">
                <a:latin typeface="Arial" pitchFamily="34" charset="0"/>
                <a:cs typeface="Arial" pitchFamily="34" charset="0"/>
              </a:rPr>
              <a:t>datastructures</a:t>
            </a:r>
            <a:endParaRPr lang="nl-BE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600844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Core Interfaces of the Java Collection</a:t>
            </a:r>
            <a:r>
              <a:rPr lang="nl-BE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Framework</a:t>
            </a:r>
            <a:endParaRPr lang="nl-NL" sz="4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3153424" y="1857364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Line 46"/>
          <p:cNvSpPr>
            <a:spLocks noChangeShapeType="1"/>
          </p:cNvSpPr>
          <p:nvPr/>
        </p:nvSpPr>
        <p:spPr bwMode="auto">
          <a:xfrm flipV="1">
            <a:off x="4082118" y="244156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0"/>
          <p:cNvSpPr>
            <a:spLocks noChangeArrowheads="1"/>
          </p:cNvSpPr>
          <p:nvPr/>
        </p:nvSpPr>
        <p:spPr bwMode="auto">
          <a:xfrm>
            <a:off x="4590122" y="4248156"/>
            <a:ext cx="1339200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Queue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Line 47"/>
          <p:cNvSpPr>
            <a:spLocks noChangeShapeType="1"/>
          </p:cNvSpPr>
          <p:nvPr/>
        </p:nvSpPr>
        <p:spPr bwMode="auto">
          <a:xfrm flipV="1">
            <a:off x="4725060" y="361791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22"/>
          <p:cNvSpPr>
            <a:spLocks noChangeArrowheads="1"/>
          </p:cNvSpPr>
          <p:nvPr/>
        </p:nvSpPr>
        <p:spPr bwMode="auto">
          <a:xfrm>
            <a:off x="2724796" y="3071810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26"/>
          <p:cNvSpPr>
            <a:spLocks noChangeArrowheads="1"/>
          </p:cNvSpPr>
          <p:nvPr/>
        </p:nvSpPr>
        <p:spPr bwMode="auto">
          <a:xfrm>
            <a:off x="1724664" y="4251023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3153424" y="4251023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38"/>
          <p:cNvSpPr>
            <a:spLocks noChangeArrowheads="1"/>
          </p:cNvSpPr>
          <p:nvPr/>
        </p:nvSpPr>
        <p:spPr bwMode="auto">
          <a:xfrm>
            <a:off x="1724664" y="5421843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SortedSet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V="1">
            <a:off x="2939110" y="3624536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 flipV="1">
            <a:off x="3724564" y="3624536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 flipV="1">
            <a:off x="2177809" y="479258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interface </a:t>
            </a:r>
            <a:r>
              <a:rPr lang="nl-BE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Iterator</a:t>
            </a:r>
            <a:r>
              <a:rPr lang="nl-BE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iterator</a:t>
            </a:r>
            <a:r>
              <a:rPr lang="nl-BE" sz="2000" b="1" dirty="0" smtClean="0">
                <a:latin typeface="Arial" pitchFamily="34" charset="0"/>
                <a:cs typeface="Arial" pitchFamily="34" charset="0"/>
              </a:rPr>
              <a:t>()</a:t>
            </a:r>
          </a:p>
          <a:p>
            <a:pPr lvl="1"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Returns an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iterator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over the elements in this collection</a:t>
            </a:r>
          </a:p>
          <a:p>
            <a:pPr lvl="1"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nl-B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6786578" y="1643050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87" y="2786058"/>
            <a:ext cx="4810145" cy="2061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143372" y="4973657"/>
            <a:ext cx="4222750" cy="1169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nl-NL" sz="1400" i="0" dirty="0" err="1">
                <a:solidFill>
                  <a:schemeClr val="tx1"/>
                </a:solidFill>
              </a:rPr>
              <a:t>Iterator</a:t>
            </a:r>
            <a:r>
              <a:rPr lang="nl-NL" sz="1400" i="0" dirty="0">
                <a:solidFill>
                  <a:schemeClr val="tx1"/>
                </a:solidFill>
              </a:rPr>
              <a:t> i = </a:t>
            </a:r>
            <a:r>
              <a:rPr lang="nl-NL" sz="1400" i="0" dirty="0" err="1" smtClean="0">
                <a:solidFill>
                  <a:schemeClr val="tx1"/>
                </a:solidFill>
              </a:rPr>
              <a:t>myCollection.iterator</a:t>
            </a:r>
            <a:r>
              <a:rPr lang="nl-NL" sz="1400" i="0" dirty="0">
                <a:solidFill>
                  <a:schemeClr val="tx1"/>
                </a:solidFill>
              </a:rPr>
              <a:t>();</a:t>
            </a: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nl-NL" sz="1400" i="0" dirty="0" err="1">
                <a:solidFill>
                  <a:schemeClr val="tx1"/>
                </a:solidFill>
              </a:rPr>
              <a:t>while</a:t>
            </a:r>
            <a:r>
              <a:rPr lang="nl-NL" sz="1400" i="0" dirty="0">
                <a:solidFill>
                  <a:schemeClr val="tx1"/>
                </a:solidFill>
              </a:rPr>
              <a:t> (</a:t>
            </a:r>
            <a:r>
              <a:rPr lang="nl-NL" sz="1400" i="0" dirty="0" err="1">
                <a:solidFill>
                  <a:schemeClr val="tx1"/>
                </a:solidFill>
              </a:rPr>
              <a:t>i.</a:t>
            </a:r>
            <a:r>
              <a:rPr lang="nl-NL" sz="1400" b="1" i="0" dirty="0" err="1">
                <a:solidFill>
                  <a:schemeClr val="tx1"/>
                </a:solidFill>
              </a:rPr>
              <a:t>hasNext</a:t>
            </a:r>
            <a:r>
              <a:rPr lang="nl-NL" sz="1400" i="0" dirty="0">
                <a:solidFill>
                  <a:schemeClr val="tx1"/>
                </a:solidFill>
              </a:rPr>
              <a:t>()) {</a:t>
            </a: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	</a:t>
            </a:r>
            <a:r>
              <a:rPr lang="nl-NL" sz="1400" i="0" dirty="0" err="1">
                <a:solidFill>
                  <a:schemeClr val="tx1"/>
                </a:solidFill>
              </a:rPr>
              <a:t>System.out.println</a:t>
            </a:r>
            <a:r>
              <a:rPr lang="nl-NL" sz="1400" i="0" dirty="0">
                <a:solidFill>
                  <a:schemeClr val="tx1"/>
                </a:solidFill>
              </a:rPr>
              <a:t>(</a:t>
            </a:r>
            <a:r>
              <a:rPr lang="nl-NL" sz="1400" i="0" dirty="0" err="1">
                <a:solidFill>
                  <a:schemeClr val="tx1"/>
                </a:solidFill>
              </a:rPr>
              <a:t>i.</a:t>
            </a:r>
            <a:r>
              <a:rPr lang="nl-NL" sz="1400" b="1" i="0" dirty="0" err="1">
                <a:solidFill>
                  <a:schemeClr val="tx1"/>
                </a:solidFill>
              </a:rPr>
              <a:t>next</a:t>
            </a:r>
            <a:r>
              <a:rPr lang="nl-NL" sz="1400" i="0" dirty="0">
                <a:solidFill>
                  <a:schemeClr val="tx1"/>
                </a:solidFill>
              </a:rPr>
              <a:t>());</a:t>
            </a:r>
          </a:p>
          <a:p>
            <a:pPr algn="l"/>
            <a:r>
              <a:rPr lang="nl-NL" sz="1400" i="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6715140" y="3071810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Iterator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interface </a:t>
            </a:r>
            <a:r>
              <a:rPr lang="nl-BE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Collection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add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(element: Object):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u="sng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nl-BE" sz="2000" u="sng" dirty="0" err="1" smtClean="0">
                <a:latin typeface="Arial" pitchFamily="34" charset="0"/>
                <a:cs typeface="Arial" pitchFamily="34" charset="0"/>
              </a:rPr>
              <a:t>optional</a:t>
            </a:r>
            <a:r>
              <a:rPr lang="nl-BE" sz="2000" u="sng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clear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void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u="sng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nl-BE" sz="2000" u="sng" dirty="0" err="1" smtClean="0">
                <a:latin typeface="Arial" pitchFamily="34" charset="0"/>
                <a:cs typeface="Arial" pitchFamily="34" charset="0"/>
              </a:rPr>
              <a:t>optional</a:t>
            </a:r>
            <a:r>
              <a:rPr lang="nl-BE" sz="2000" u="sng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contains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(element: Object):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isEmpty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iterator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Iterator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-&gt; </a:t>
            </a:r>
            <a:r>
              <a:rPr lang="nl-BE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Inherited</a:t>
            </a:r>
            <a:r>
              <a:rPr lang="nl-BE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2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nl-BE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Iterable</a:t>
            </a: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remove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(element: Object):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000" u="sng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nl-BE" sz="2000" u="sng" dirty="0" err="1" smtClean="0">
                <a:latin typeface="Arial" pitchFamily="34" charset="0"/>
                <a:cs typeface="Arial" pitchFamily="34" charset="0"/>
              </a:rPr>
              <a:t>optional</a:t>
            </a:r>
            <a:r>
              <a:rPr lang="nl-BE" sz="2000" u="sng" dirty="0" smtClean="0">
                <a:latin typeface="Arial" pitchFamily="34" charset="0"/>
                <a:cs typeface="Arial" pitchFamily="34" charset="0"/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nl-BE" sz="2000" b="1" dirty="0" err="1" smtClean="0">
                <a:latin typeface="Arial" pitchFamily="34" charset="0"/>
                <a:cs typeface="Arial" pitchFamily="34" charset="0"/>
              </a:rPr>
              <a:t>size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(): int</a:t>
            </a:r>
          </a:p>
          <a:p>
            <a:pPr>
              <a:spcBef>
                <a:spcPct val="50000"/>
              </a:spcBef>
            </a:pP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For all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functions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: Java API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6500826" y="1857364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Line 46"/>
          <p:cNvSpPr>
            <a:spLocks noChangeShapeType="1"/>
          </p:cNvSpPr>
          <p:nvPr/>
        </p:nvSpPr>
        <p:spPr bwMode="auto">
          <a:xfrm flipV="1">
            <a:off x="7429520" y="2441568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6072198" y="3071810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interface </a:t>
            </a:r>
            <a:r>
              <a:rPr lang="nl-BE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Uses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numeric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indexes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position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in list)</a:t>
            </a: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Additional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2400" dirty="0" err="1" smtClean="0">
                <a:latin typeface="Arial" pitchFamily="34" charset="0"/>
                <a:cs typeface="Arial" pitchFamily="34" charset="0"/>
              </a:rPr>
              <a:t>functions</a:t>
            </a:r>
            <a:r>
              <a:rPr lang="nl-BE" sz="24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get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(int index) : Object</a:t>
            </a:r>
          </a:p>
          <a:p>
            <a:pPr lvl="1"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remove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(int index) : Object </a:t>
            </a:r>
            <a:r>
              <a:rPr lang="nl-BE" sz="1800" dirty="0" smtClean="0">
                <a:latin typeface="Arial" pitchFamily="34" charset="0"/>
                <a:cs typeface="Arial" pitchFamily="34" charset="0"/>
              </a:rPr>
              <a:t>(the </a:t>
            </a:r>
            <a:r>
              <a:rPr lang="nl-BE" sz="1800" dirty="0" err="1" smtClean="0">
                <a:latin typeface="Arial" pitchFamily="34" charset="0"/>
                <a:cs typeface="Arial" pitchFamily="34" charset="0"/>
              </a:rPr>
              <a:t>removed</a:t>
            </a:r>
            <a:r>
              <a:rPr lang="nl-BE" sz="1800" dirty="0" smtClean="0">
                <a:latin typeface="Arial" pitchFamily="34" charset="0"/>
                <a:cs typeface="Arial" pitchFamily="34" charset="0"/>
              </a:rPr>
              <a:t>)</a:t>
            </a:r>
            <a:endParaRPr lang="nl-BE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50000"/>
              </a:spcBef>
            </a:pP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remove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(Object o) : </a:t>
            </a:r>
            <a:r>
              <a:rPr lang="nl-BE" sz="2000" dirty="0" err="1" smtClean="0">
                <a:latin typeface="Arial" pitchFamily="34" charset="0"/>
                <a:cs typeface="Arial" pitchFamily="34" charset="0"/>
              </a:rPr>
              <a:t>boolean</a:t>
            </a:r>
            <a:r>
              <a:rPr lang="nl-B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BE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Inherited</a:t>
            </a:r>
            <a:r>
              <a:rPr lang="nl-BE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6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nl-BE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BE" sz="160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50000"/>
              </a:spcBef>
            </a:pPr>
            <a:r>
              <a:rPr lang="nl-BE" sz="2000" dirty="0" smtClean="0">
                <a:latin typeface="Arial" pitchFamily="34" charset="0"/>
                <a:cs typeface="Arial" pitchFamily="34" charset="0"/>
              </a:rPr>
              <a:t>…</a:t>
            </a:r>
            <a:endParaRPr lang="nl-BE" sz="160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ct val="50000"/>
              </a:spcBef>
            </a:pPr>
            <a:endParaRPr lang="nl-BE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6804111" y="1571612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V="1">
            <a:off x="7732805" y="2155816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6375483" y="2786058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6804111" y="396527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47"/>
          <p:cNvSpPr>
            <a:spLocks noChangeShapeType="1"/>
          </p:cNvSpPr>
          <p:nvPr/>
        </p:nvSpPr>
        <p:spPr bwMode="auto">
          <a:xfrm flipV="1">
            <a:off x="7375251" y="333878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310" y="5453079"/>
            <a:ext cx="7454028" cy="104775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172348" cy="1143000"/>
          </a:xfrm>
        </p:spPr>
        <p:txBody>
          <a:bodyPr/>
          <a:lstStyle/>
          <a:p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nl-BE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nl-B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i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ArrayList</a:t>
            </a:r>
            <a:endParaRPr lang="nl-BE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ct val="50000"/>
              </a:spcBef>
              <a:buNone/>
            </a:pPr>
            <a:endParaRPr lang="nl-BE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endParaRPr lang="nl-BE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6804111" y="1714488"/>
            <a:ext cx="1768417" cy="540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BE" sz="1800" b="1" i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Iterable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V="1">
            <a:off x="7732805" y="2298692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6375483" y="2928934"/>
            <a:ext cx="2197045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Collection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0"/>
          <p:cNvSpPr>
            <a:spLocks noChangeArrowheads="1"/>
          </p:cNvSpPr>
          <p:nvPr/>
        </p:nvSpPr>
        <p:spPr bwMode="auto">
          <a:xfrm>
            <a:off x="6804111" y="4108147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ine 47"/>
          <p:cNvSpPr>
            <a:spLocks noChangeShapeType="1"/>
          </p:cNvSpPr>
          <p:nvPr/>
        </p:nvSpPr>
        <p:spPr bwMode="auto">
          <a:xfrm flipV="1">
            <a:off x="7375251" y="3481660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6858016" y="5281271"/>
            <a:ext cx="1339789" cy="5385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nl-BE" sz="1800" b="1" i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ArrayList</a:t>
            </a:r>
            <a:endParaRPr lang="nl-NL" sz="1800" b="1" i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auto">
          <a:xfrm flipV="1">
            <a:off x="7429156" y="4654784"/>
            <a:ext cx="0" cy="6264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endParaRPr lang="nl-BE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jdelijke aanduiding voor inhoud 2"/>
          <p:cNvSpPr txBox="1">
            <a:spLocks/>
          </p:cNvSpPr>
          <p:nvPr/>
        </p:nvSpPr>
        <p:spPr bwMode="auto">
          <a:xfrm>
            <a:off x="838200" y="2133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Hands-on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excercise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 : </a:t>
            </a:r>
          </a:p>
          <a:p>
            <a:pPr marL="742950" lvl="1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datastructures</a:t>
            </a:r>
            <a:r>
              <a:rPr kumimoji="0" lang="nl-B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_1_</a:t>
            </a:r>
            <a:r>
              <a:rPr kumimoji="0" lang="nl-B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ArrayList</a:t>
            </a:r>
            <a:endParaRPr kumimoji="0" lang="nl-B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285750" indent="-285750" algn="l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Uncomment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the code and </a:t>
            </a:r>
            <a:r>
              <a:rPr lang="nl-BE" sz="2000" i="0" kern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fill</a:t>
            </a:r>
            <a:r>
              <a:rPr lang="nl-BE" sz="2000" i="0" kern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 the blanks</a:t>
            </a:r>
            <a:endParaRPr kumimoji="0" lang="nl-BE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nl-B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1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5039</TotalTime>
  <Words>1090</Words>
  <Application>Microsoft Office PowerPoint</Application>
  <PresentationFormat>Diavoorstelling (4:3)</PresentationFormat>
  <Paragraphs>411</Paragraphs>
  <Slides>33</Slides>
  <Notes>30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33</vt:i4>
      </vt:variant>
    </vt:vector>
  </HeadingPairs>
  <TitlesOfParts>
    <vt:vector size="34" baseType="lpstr">
      <vt:lpstr>Standaardontwerp</vt:lpstr>
      <vt:lpstr>Programming JAVA     Java Collections Framework</vt:lpstr>
      <vt:lpstr>Collections</vt:lpstr>
      <vt:lpstr>Java Collections Framework</vt:lpstr>
      <vt:lpstr>Advantages</vt:lpstr>
      <vt:lpstr>Core Interfaces of the Java Collection Framework</vt:lpstr>
      <vt:lpstr>The interface Iterable</vt:lpstr>
      <vt:lpstr>The interface Collection</vt:lpstr>
      <vt:lpstr>The interface List</vt:lpstr>
      <vt:lpstr>The class ArrayList</vt:lpstr>
      <vt:lpstr>The class Vector</vt:lpstr>
      <vt:lpstr>ArrayList with iterator</vt:lpstr>
      <vt:lpstr>The interface Set</vt:lpstr>
      <vt:lpstr>Sorting of objects</vt:lpstr>
      <vt:lpstr>Sorting of objects</vt:lpstr>
      <vt:lpstr>Sorting of objects</vt:lpstr>
      <vt:lpstr>The class TreeSet</vt:lpstr>
      <vt:lpstr>Sorting of objects</vt:lpstr>
      <vt:lpstr>Sorting of objects</vt:lpstr>
      <vt:lpstr>Sorting of objects</vt:lpstr>
      <vt:lpstr>The interface Queue</vt:lpstr>
      <vt:lpstr>The class Stack</vt:lpstr>
      <vt:lpstr>The class LinkedList</vt:lpstr>
      <vt:lpstr>Summary interfaces</vt:lpstr>
      <vt:lpstr>Palindrome exercise</vt:lpstr>
      <vt:lpstr>Copying of collections</vt:lpstr>
      <vt:lpstr>Shallow copy</vt:lpstr>
      <vt:lpstr>Deep copy</vt:lpstr>
      <vt:lpstr>Clone Queue</vt:lpstr>
      <vt:lpstr>Map</vt:lpstr>
      <vt:lpstr>HashMap</vt:lpstr>
      <vt:lpstr>Performance tests</vt:lpstr>
      <vt:lpstr>Dia 32</vt:lpstr>
      <vt:lpstr>Game</vt:lpstr>
    </vt:vector>
  </TitlesOfParts>
  <Company>DE BERM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Informatica 3</dc:title>
  <dc:creator>KRISTIEN VAN ASSCHE</dc:creator>
  <cp:lastModifiedBy>alex</cp:lastModifiedBy>
  <cp:revision>426</cp:revision>
  <dcterms:created xsi:type="dcterms:W3CDTF">2002-09-25T08:16:27Z</dcterms:created>
  <dcterms:modified xsi:type="dcterms:W3CDTF">2009-05-18T11:50:38Z</dcterms:modified>
</cp:coreProperties>
</file>